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93" r:id="rId3"/>
    <p:sldId id="295" r:id="rId4"/>
    <p:sldId id="298" r:id="rId5"/>
    <p:sldId id="316" r:id="rId6"/>
    <p:sldId id="299" r:id="rId7"/>
    <p:sldId id="296" r:id="rId8"/>
    <p:sldId id="300" r:id="rId9"/>
    <p:sldId id="297" r:id="rId10"/>
    <p:sldId id="301" r:id="rId11"/>
    <p:sldId id="304" r:id="rId12"/>
    <p:sldId id="319" r:id="rId13"/>
    <p:sldId id="320" r:id="rId14"/>
    <p:sldId id="325" r:id="rId15"/>
    <p:sldId id="326" r:id="rId16"/>
    <p:sldId id="327" r:id="rId17"/>
    <p:sldId id="328" r:id="rId18"/>
    <p:sldId id="305" r:id="rId19"/>
    <p:sldId id="270" r:id="rId20"/>
    <p:sldId id="287" r:id="rId21"/>
    <p:sldId id="292" r:id="rId22"/>
    <p:sldId id="274" r:id="rId23"/>
    <p:sldId id="272" r:id="rId24"/>
    <p:sldId id="275" r:id="rId25"/>
    <p:sldId id="278" r:id="rId26"/>
    <p:sldId id="323" r:id="rId27"/>
    <p:sldId id="276" r:id="rId28"/>
    <p:sldId id="279" r:id="rId29"/>
    <p:sldId id="324" r:id="rId30"/>
    <p:sldId id="280" r:id="rId31"/>
    <p:sldId id="281" r:id="rId32"/>
    <p:sldId id="282" r:id="rId33"/>
    <p:sldId id="308" r:id="rId34"/>
    <p:sldId id="313" r:id="rId35"/>
    <p:sldId id="284" r:id="rId36"/>
    <p:sldId id="312" r:id="rId37"/>
    <p:sldId id="285" r:id="rId38"/>
    <p:sldId id="286" r:id="rId39"/>
    <p:sldId id="329" r:id="rId40"/>
    <p:sldId id="290" r:id="rId41"/>
    <p:sldId id="302" r:id="rId42"/>
    <p:sldId id="317" r:id="rId43"/>
    <p:sldId id="289" r:id="rId44"/>
    <p:sldId id="321" r:id="rId45"/>
    <p:sldId id="314" r:id="rId46"/>
    <p:sldId id="31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393" autoAdjust="0"/>
  </p:normalViewPr>
  <p:slideViewPr>
    <p:cSldViewPr snapToGrid="0">
      <p:cViewPr varScale="1">
        <p:scale>
          <a:sx n="72" d="100"/>
          <a:sy n="72" d="100"/>
        </p:scale>
        <p:origin x="33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A8D90-61D0-414D-996A-2B68EEF6128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D3CB-62FF-4220-AC56-C5B5B7456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우선 현재 간단하게 구현된 </a:t>
            </a:r>
            <a:r>
              <a:rPr lang="ko-KR" altLang="en-US" b="1" dirty="0" smtClean="0"/>
              <a:t>의료 </a:t>
            </a:r>
            <a:r>
              <a:rPr lang="ko-KR" altLang="en-US" b="1" dirty="0" err="1" smtClean="0"/>
              <a:t>마이데이터</a:t>
            </a:r>
            <a:r>
              <a:rPr lang="ko-KR" altLang="en-US" b="1" dirty="0" smtClean="0"/>
              <a:t> 웹 서비스</a:t>
            </a:r>
            <a:r>
              <a:rPr lang="ko-KR" altLang="en-US" dirty="0" smtClean="0"/>
              <a:t>의 모습을 캡처 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도메인 접속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서비스를 구축하는 것은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주 목적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아니므로 간단하게만 구현했습니다</a:t>
            </a:r>
            <a:r>
              <a:rPr lang="en-US" altLang="ko-KR" dirty="0" smtClean="0"/>
              <a:t>.</a:t>
            </a:r>
          </a:p>
          <a:p>
            <a:pPr marL="0" indent="0">
              <a:buFontTx/>
              <a:buNone/>
            </a:pPr>
            <a:endParaRPr lang="en-US" altLang="ko-KR" sz="1100" dirty="0" smtClean="0"/>
          </a:p>
          <a:p>
            <a:pPr marL="0" indent="0">
              <a:buFontTx/>
              <a:buNone/>
            </a:pPr>
            <a:r>
              <a:rPr lang="ko-KR" altLang="en-US" sz="1100" dirty="0" smtClean="0"/>
              <a:t>첫 로그인 페이지의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보시는 바와 같이 구성되어 있고</a:t>
            </a:r>
            <a:r>
              <a:rPr lang="en-US" altLang="ko-KR" sz="1100" dirty="0" smtClean="0"/>
              <a:t>,</a:t>
            </a:r>
          </a:p>
          <a:p>
            <a:pPr marL="0" indent="0">
              <a:buFontTx/>
              <a:buNone/>
            </a:pPr>
            <a:r>
              <a:rPr lang="ko-KR" altLang="en-US" sz="1100" dirty="0" smtClean="0"/>
              <a:t>로그인 세션의 경우</a:t>
            </a:r>
            <a:r>
              <a:rPr lang="en-US" altLang="ko-KR" sz="1100" dirty="0" smtClean="0"/>
              <a:t>,</a:t>
            </a:r>
            <a:r>
              <a:rPr lang="en-US" altLang="ko-KR" sz="1100" baseline="0" dirty="0" smtClean="0"/>
              <a:t> </a:t>
            </a:r>
            <a:r>
              <a:rPr lang="ko-KR" altLang="en-US" sz="1100" baseline="0" dirty="0" smtClean="0"/>
              <a:t>관련 법규에 따라 </a:t>
            </a:r>
            <a:r>
              <a:rPr lang="en-US" altLang="ko-KR" sz="1100" baseline="0" dirty="0" smtClean="0"/>
              <a:t>10</a:t>
            </a:r>
            <a:r>
              <a:rPr lang="ko-KR" altLang="en-US" sz="1100" baseline="0" dirty="0" smtClean="0"/>
              <a:t>분 이후 자동으로 세션이 해제되도록 설계하였습니다</a:t>
            </a:r>
            <a:r>
              <a:rPr lang="en-US" altLang="ko-KR" sz="1100" baseline="0" dirty="0" smtClean="0"/>
              <a:t>.</a:t>
            </a:r>
          </a:p>
          <a:p>
            <a:pPr marL="0" indent="0">
              <a:buFontTx/>
              <a:buNone/>
            </a:pPr>
            <a:endParaRPr lang="en-US" altLang="ko-KR" sz="1100" baseline="0" dirty="0" smtClean="0"/>
          </a:p>
          <a:p>
            <a:pPr marL="0" indent="0">
              <a:buFontTx/>
              <a:buNone/>
            </a:pPr>
            <a:r>
              <a:rPr lang="ko-KR" altLang="en-US" sz="1100" baseline="0" dirty="0" smtClean="0"/>
              <a:t>이제 회원가입 버튼을 눌러 진행하는 경우</a:t>
            </a:r>
            <a:r>
              <a:rPr lang="en-US" altLang="ko-KR" sz="1100" baseline="0" dirty="0" smtClean="0"/>
              <a:t>, </a:t>
            </a:r>
            <a:r>
              <a:rPr lang="ko-KR" altLang="en-US" sz="1100" baseline="0" dirty="0" smtClean="0"/>
              <a:t>출력되는 </a:t>
            </a:r>
            <a:r>
              <a:rPr lang="en-US" altLang="ko-KR" sz="1100" baseline="0" dirty="0" smtClean="0"/>
              <a:t>UI</a:t>
            </a:r>
            <a:r>
              <a:rPr lang="ko-KR" altLang="en-US" sz="1100" baseline="0" dirty="0" smtClean="0"/>
              <a:t>를 보여드리겠습니다</a:t>
            </a:r>
            <a:r>
              <a:rPr lang="en-US" altLang="ko-KR" sz="1100" baseline="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399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단계로 구성되어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아이디와 비밀번호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별명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다양한 정보를 기입할 수 있으며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이러한 데이터들은 모두 가명처리되어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추가로 진단서 업로드 페이지가 존재하며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정해진 양식을 다운받아 기입 후 업로드 시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해당 텍스트를 읽어서 편하게 사용자 개인정보로서 정보가 업데이트되도록 설계하였습니다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테스트를 위해 텍스트를 문서를 통해 읽도록 구성되어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각 기능은 컨테이너 별로 분리되어 </a:t>
            </a:r>
            <a:r>
              <a:rPr lang="en-US" altLang="ko-KR" baseline="0" dirty="0" smtClean="0"/>
              <a:t>WAS </a:t>
            </a:r>
            <a:r>
              <a:rPr lang="ko-KR" altLang="en-US" baseline="0" dirty="0" smtClean="0"/>
              <a:t>측 인스턴스에서 동작하고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가입된 계정으로 로그인한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목록 페이지로 이동하게 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입력한 정보들에 따른 추천 상품들을 조회할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6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패스워드의 경우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해시 암호화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민감 정보들의 경우 양방향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 256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 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 암호화 표준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(Advanced Encryption Standard)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불리는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 알고리즘은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대체한 암호 알고리즘이며 암호화와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복호화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과정에서 동일한 키를 사용하는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대칭 키 알고리즘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비해서 키 사이즈가 자유롭다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가변 길이의 블록과 가변 길이의 키 사용이 가능하다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구조가 아닌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이용한다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25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</a:t>
            </a:r>
            <a:r>
              <a:rPr lang="en-US" altLang="ko-KR" dirty="0" smtClean="0"/>
              <a:t>Spring Framework</a:t>
            </a:r>
            <a:r>
              <a:rPr lang="ko-KR" altLang="en-US" baseline="0" dirty="0" smtClean="0"/>
              <a:t>를 통한 간단한 쇼핑몰을 구성한 경험이 있어서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토대로 </a:t>
            </a:r>
            <a:r>
              <a:rPr lang="en-US" altLang="ko-KR" baseline="0" dirty="0" err="1" smtClean="0"/>
              <a:t>MVC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패턴을 적용하여 간단한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-flask </a:t>
            </a:r>
            <a:r>
              <a:rPr lang="ko-KR" altLang="en-US" baseline="0" dirty="0" smtClean="0"/>
              <a:t>웹 서비스를 구현하였습니다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향후 컨테이너 취약점 분석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3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세션 처리의 경우</a:t>
            </a:r>
            <a:r>
              <a:rPr lang="en-US" altLang="ko-KR" dirty="0" smtClean="0"/>
              <a:t>, flask</a:t>
            </a:r>
            <a:r>
              <a:rPr lang="ko-KR" altLang="en-US" dirty="0" smtClean="0"/>
              <a:t>에</a:t>
            </a:r>
            <a:r>
              <a:rPr lang="ko-KR" altLang="en-US" baseline="0" dirty="0" smtClean="0"/>
              <a:t> 존재하는 </a:t>
            </a:r>
            <a:r>
              <a:rPr lang="en-US" altLang="ko-KR" baseline="0" dirty="0" err="1" smtClean="0"/>
              <a:t>flask_login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라이브러리를 통해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현재의 다음과 같이 진행중이며</a:t>
            </a:r>
            <a:endParaRPr lang="en-US" altLang="ko-KR" dirty="0" smtClean="0"/>
          </a:p>
          <a:p>
            <a:r>
              <a:rPr lang="ko-KR" altLang="en-US" dirty="0" smtClean="0"/>
              <a:t>이후 계획은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 </a:t>
            </a:r>
            <a:r>
              <a:rPr lang="ko-KR" altLang="en-US" dirty="0" smtClean="0"/>
              <a:t>패스 내용 </a:t>
            </a:r>
            <a:r>
              <a:rPr lang="en-US" altLang="ko-KR" dirty="0" smtClean="0"/>
              <a:t>--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현재는 구현된 웹 서비스를 </a:t>
            </a:r>
            <a:r>
              <a:rPr lang="en-US" altLang="ko-KR" sz="1200" dirty="0" smtClean="0"/>
              <a:t>AWS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상에 </a:t>
            </a:r>
            <a:r>
              <a:rPr lang="en-US" altLang="ko-KR" sz="1200" dirty="0" smtClean="0"/>
              <a:t>WEB / WAS / DB</a:t>
            </a:r>
            <a:r>
              <a:rPr lang="ko-KR" altLang="en-US" sz="1200" dirty="0" smtClean="0"/>
              <a:t>를 각각 나누어 전반적인 마이그레이션 작업이 완료된 상태입니다</a:t>
            </a:r>
            <a:r>
              <a:rPr lang="en-US" altLang="ko-KR" sz="120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저장소에 환자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고객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데이터를 저장 시 가명 처리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암호화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로직이</a:t>
            </a:r>
            <a:r>
              <a:rPr lang="ko-KR" altLang="en-US" sz="1200" dirty="0" smtClean="0"/>
              <a:t> 구현 되어있고 </a:t>
            </a:r>
            <a:r>
              <a:rPr lang="en-US" altLang="ko-KR" sz="1200" dirty="0" smtClean="0"/>
              <a:t>AWS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Auroradb-mysql</a:t>
            </a:r>
            <a:r>
              <a:rPr lang="ko-KR" altLang="en-US" sz="1200" dirty="0" smtClean="0"/>
              <a:t>을 이용할 계획입니다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비회원인 경우 가입 후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가능하도록 구현하였고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가입 후 </a:t>
            </a:r>
            <a:r>
              <a:rPr lang="en-US" altLang="ko-KR" sz="1200" dirty="0" err="1" smtClean="0"/>
              <a:t>db</a:t>
            </a:r>
            <a:r>
              <a:rPr lang="ko-KR" altLang="en-US" sz="1200" dirty="0" smtClean="0"/>
              <a:t>에 </a:t>
            </a:r>
            <a:r>
              <a:rPr lang="ko-KR" altLang="en-US" sz="1200" dirty="0" err="1" smtClean="0"/>
              <a:t>가명처리</a:t>
            </a:r>
            <a:r>
              <a:rPr lang="ko-KR" altLang="en-US" sz="1200" dirty="0" smtClean="0"/>
              <a:t> 후 저장된 회원 정보를 기반으로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가능하며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로그인 세션이 최대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분 유지되도록 설계되었습니다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가입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개인 정보 수집 동의를 강제하였습니다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가입 과정 중에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진단서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이미지를 업로드를 가능하도록 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이미지의 특정 텍스트를 기반으로 회원의 진단 기록을 파악하고 이를 출력하도록 설계하였습니다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 과정에서 텍스트 추출 후 이미지는 저장하지 않습니다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 회원이 로그인 한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업로드한 진단서를 참고하여 상품 추천 페이지를 통해 다양한 라이프 케어 상품을 추천 받을 수 있도록 설계하였습니다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2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mtClean="0"/>
              <a:t>(</a:t>
            </a:r>
            <a:r>
              <a:rPr lang="ko-KR" altLang="en-US" smtClean="0"/>
              <a:t>보안 요건 정의서 보여드리고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ISMS-P, </a:t>
            </a:r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</a:t>
            </a:r>
            <a:r>
              <a:rPr lang="en-US" altLang="ko-KR" smtClean="0"/>
              <a:t>, </a:t>
            </a:r>
            <a:r>
              <a:rPr lang="ko-KR" altLang="en-US" smtClean="0"/>
              <a:t>의료법</a:t>
            </a:r>
            <a:r>
              <a:rPr lang="en-US" altLang="ko-KR" smtClean="0"/>
              <a:t>, ISO27001</a:t>
            </a:r>
            <a:r>
              <a:rPr lang="ko-KR" altLang="en-US" smtClean="0"/>
              <a:t>을 준수하기 위해 이러한 리소스들을 선택하여 </a:t>
            </a:r>
            <a:endParaRPr lang="en-US" altLang="ko-KR" smtClean="0"/>
          </a:p>
          <a:p>
            <a:r>
              <a:rPr lang="ko-KR" altLang="en-US" smtClean="0"/>
              <a:t>인프라를 구성하였습니다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아키텍처는 이제 </a:t>
            </a:r>
            <a:r>
              <a:rPr lang="en-US" altLang="ko-KR" smtClean="0"/>
              <a:t>region-VPC-subnet, ec2-eni-elb, waf-network firewall, cloudwatch-cloudtrail-inpector </a:t>
            </a:r>
            <a:r>
              <a:rPr lang="ko-KR" altLang="en-US" smtClean="0"/>
              <a:t>등 목적에 따라 레이어화 되어 순서대로 보여진다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각 페이지별로 레이어를 보여주면서 이유를 설명한다</a:t>
            </a:r>
            <a:r>
              <a:rPr lang="en-US" altLang="ko-KR" smtClean="0"/>
              <a:t>) </a:t>
            </a:r>
            <a:endParaRPr lang="ko-KR" alt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09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1, </a:t>
            </a:r>
            <a:r>
              <a:rPr lang="ko-KR" altLang="en-US" dirty="0"/>
              <a:t>왜 </a:t>
            </a:r>
            <a:r>
              <a:rPr lang="ko-KR" altLang="en-US" dirty="0" err="1"/>
              <a:t>리전을</a:t>
            </a:r>
            <a:r>
              <a:rPr lang="ko-KR" altLang="en-US" dirty="0"/>
              <a:t> 서울로 정하였는지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 국내 보관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2, VPC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나눈 이유 설명</a:t>
            </a:r>
            <a:r>
              <a:rPr lang="en-US" altLang="ko-KR"/>
              <a:t>, </a:t>
            </a:r>
            <a:r>
              <a:rPr lang="ko-KR" altLang="en-US"/>
              <a:t>각각의 목적과 보안상 이점이 무엇인지</a:t>
            </a:r>
            <a:r>
              <a:rPr lang="en-US" altLang="ko-KR"/>
              <a:t>, </a:t>
            </a:r>
            <a:r>
              <a:rPr lang="ko-KR" altLang="en-US"/>
              <a:t>관련 근거가 있는지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2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26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3, CIDR,</a:t>
            </a:r>
            <a:r>
              <a:rPr lang="en-US" altLang="ko-KR" baseline="0" dirty="0"/>
              <a:t> NACL </a:t>
            </a:r>
            <a:r>
              <a:rPr lang="ko-KR" altLang="en-US" baseline="0" dirty="0"/>
              <a:t>등 엑셀문서와 함께 소개하고 각 서브넷의 목적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김민지</a:t>
            </a:r>
            <a:endParaRPr lang="en-US" altLang="ko-KR" dirty="0"/>
          </a:p>
          <a:p>
            <a:r>
              <a:rPr lang="en-US" altLang="ko-KR" dirty="0"/>
              <a:t>VPC, subnet </a:t>
            </a:r>
            <a:r>
              <a:rPr lang="ko-KR" altLang="en-US" dirty="0"/>
              <a:t>등등 네트워크 레이어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라우팅 테이블</a:t>
            </a:r>
            <a:r>
              <a:rPr lang="en-US" altLang="ko-KR" dirty="0"/>
              <a:t>, NACL, CIDR </a:t>
            </a:r>
            <a:r>
              <a:rPr lang="ko-KR" altLang="en-US" dirty="0"/>
              <a:t>등 보여주면서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VPC</a:t>
            </a:r>
            <a:r>
              <a:rPr lang="ko-KR" altLang="en-US" dirty="0"/>
              <a:t>는 그 목적에 따라 보안</a:t>
            </a:r>
            <a:r>
              <a:rPr lang="en-US" altLang="ko-KR" dirty="0"/>
              <a:t>VPC, </a:t>
            </a:r>
            <a:r>
              <a:rPr lang="ko-KR" altLang="en-US" dirty="0"/>
              <a:t>운영</a:t>
            </a:r>
            <a:r>
              <a:rPr lang="en-US" altLang="ko-KR" dirty="0"/>
              <a:t>VPC, </a:t>
            </a:r>
            <a:r>
              <a:rPr lang="ko-KR" altLang="en-US" dirty="0"/>
              <a:t>관리</a:t>
            </a:r>
            <a:r>
              <a:rPr lang="en-US" altLang="ko-KR" dirty="0"/>
              <a:t>VPC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VPC</a:t>
            </a:r>
            <a:r>
              <a:rPr lang="ko-KR" altLang="en-US" dirty="0"/>
              <a:t>에서도 필요한 경우에만 </a:t>
            </a:r>
            <a:r>
              <a:rPr lang="en-US" altLang="ko-KR" dirty="0"/>
              <a:t>public subnet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VPC</a:t>
            </a:r>
            <a:r>
              <a:rPr lang="ko-KR" altLang="en-US" dirty="0"/>
              <a:t>에는 </a:t>
            </a:r>
            <a:r>
              <a:rPr lang="en-US" altLang="ko-KR" dirty="0"/>
              <a:t>private subnet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기본적으로 운영</a:t>
            </a:r>
            <a:r>
              <a:rPr lang="en-US" altLang="ko-KR" dirty="0"/>
              <a:t>VPC</a:t>
            </a:r>
            <a:r>
              <a:rPr lang="ko-KR" altLang="en-US" dirty="0"/>
              <a:t>을 인터넷으로부터 격리하여 불필요한 </a:t>
            </a:r>
            <a:r>
              <a:rPr lang="en-US" altLang="ko-KR" dirty="0"/>
              <a:t>egress/ingress traffic</a:t>
            </a:r>
            <a:r>
              <a:rPr lang="ko-KR" altLang="en-US" dirty="0"/>
              <a:t>을 차단하기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traffic</a:t>
            </a:r>
            <a:r>
              <a:rPr lang="ko-KR" altLang="en-US" dirty="0"/>
              <a:t>을 보안</a:t>
            </a:r>
            <a:r>
              <a:rPr lang="en-US" altLang="ko-KR" dirty="0"/>
              <a:t>VPC</a:t>
            </a:r>
            <a:r>
              <a:rPr lang="ko-KR" altLang="en-US" dirty="0"/>
              <a:t>를 통해 전달함으로써 서비스에 필요한 </a:t>
            </a:r>
            <a:r>
              <a:rPr lang="en-US" altLang="ko-KR" dirty="0"/>
              <a:t>port, domain, </a:t>
            </a:r>
            <a:r>
              <a:rPr lang="en-US" altLang="ko-KR" dirty="0" err="1"/>
              <a:t>ip</a:t>
            </a:r>
            <a:r>
              <a:rPr lang="ko-KR" altLang="en-US" dirty="0"/>
              <a:t>만을 통과시키기 위함이다</a:t>
            </a:r>
            <a:r>
              <a:rPr lang="en-US" altLang="ko-KR" dirty="0"/>
              <a:t>.(</a:t>
            </a:r>
            <a:r>
              <a:rPr lang="ko-KR" altLang="en-US" dirty="0"/>
              <a:t>내용 추가해야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이러한 </a:t>
            </a:r>
            <a:r>
              <a:rPr lang="en-US" altLang="ko-KR" dirty="0"/>
              <a:t>flow</a:t>
            </a:r>
            <a:r>
              <a:rPr lang="ko-KR" altLang="en-US" dirty="0"/>
              <a:t>를 관리 </a:t>
            </a:r>
            <a:r>
              <a:rPr lang="en-US" altLang="ko-KR" dirty="0"/>
              <a:t>VPC</a:t>
            </a:r>
            <a:r>
              <a:rPr lang="ko-KR" altLang="en-US" dirty="0"/>
              <a:t>에 집적된 관제 리소스를 통해 감시하고 필요시 </a:t>
            </a:r>
            <a:r>
              <a:rPr lang="en-US" altLang="ko-KR" dirty="0"/>
              <a:t>email</a:t>
            </a:r>
            <a:r>
              <a:rPr lang="ko-KR" altLang="en-US" dirty="0"/>
              <a:t>을 통해 관리자에게 위험을 알리는 등의 조치를 취하게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4, </a:t>
            </a:r>
            <a:r>
              <a:rPr lang="ko-KR" altLang="en-US"/>
              <a:t>라우팅 테이블 보여주고 각 네트워크 리소스들</a:t>
            </a:r>
            <a:r>
              <a:rPr lang="ko-KR" altLang="en-US" baseline="0"/>
              <a:t> 보안 요건 정의서에 의거해서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김민지</a:t>
            </a:r>
            <a:endParaRPr lang="en-US" altLang="ko-KR"/>
          </a:p>
          <a:p>
            <a:r>
              <a:rPr lang="en-US" altLang="ko-KR"/>
              <a:t>VPC, subnet </a:t>
            </a:r>
            <a:r>
              <a:rPr lang="ko-KR" altLang="en-US"/>
              <a:t>등등 네트워크 레이어 </a:t>
            </a:r>
            <a:r>
              <a:rPr lang="en-US" altLang="ko-KR"/>
              <a:t>: </a:t>
            </a:r>
          </a:p>
          <a:p>
            <a:r>
              <a:rPr lang="en-US" altLang="ko-KR"/>
              <a:t>(</a:t>
            </a:r>
            <a:r>
              <a:rPr lang="ko-KR" altLang="en-US"/>
              <a:t>라우팅 테이블</a:t>
            </a:r>
            <a:r>
              <a:rPr lang="en-US" altLang="ko-KR"/>
              <a:t>, NACL, CIDR </a:t>
            </a:r>
            <a:r>
              <a:rPr lang="ko-KR" altLang="en-US"/>
              <a:t>등 보여주면서 진행</a:t>
            </a:r>
            <a:r>
              <a:rPr lang="en-US" altLang="ko-KR"/>
              <a:t>)</a:t>
            </a:r>
          </a:p>
          <a:p>
            <a:r>
              <a:rPr lang="ko-KR" altLang="en-US"/>
              <a:t>먼저 </a:t>
            </a:r>
            <a:r>
              <a:rPr lang="en-US" altLang="ko-KR"/>
              <a:t>VPC</a:t>
            </a:r>
            <a:r>
              <a:rPr lang="ko-KR" altLang="en-US"/>
              <a:t>는 그 목적에 따라 보안</a:t>
            </a:r>
            <a:r>
              <a:rPr lang="en-US" altLang="ko-KR"/>
              <a:t>VPC, </a:t>
            </a:r>
            <a:r>
              <a:rPr lang="ko-KR" altLang="en-US"/>
              <a:t>운영</a:t>
            </a:r>
            <a:r>
              <a:rPr lang="en-US" altLang="ko-KR"/>
              <a:t>VPC, </a:t>
            </a:r>
            <a:r>
              <a:rPr lang="ko-KR" altLang="en-US"/>
              <a:t>관리</a:t>
            </a:r>
            <a:r>
              <a:rPr lang="en-US" altLang="ko-KR"/>
              <a:t>VPC</a:t>
            </a:r>
            <a:r>
              <a:rPr lang="ko-KR" altLang="en-US"/>
              <a:t>로 나눠진다</a:t>
            </a:r>
            <a:r>
              <a:rPr lang="en-US" altLang="ko-KR"/>
              <a:t>.</a:t>
            </a:r>
          </a:p>
          <a:p>
            <a:r>
              <a:rPr lang="ko-KR" altLang="en-US"/>
              <a:t>보안</a:t>
            </a:r>
            <a:r>
              <a:rPr lang="en-US" altLang="ko-KR"/>
              <a:t>VPC</a:t>
            </a:r>
            <a:r>
              <a:rPr lang="ko-KR" altLang="en-US"/>
              <a:t>에서도 필요한 경우에만 </a:t>
            </a:r>
            <a:r>
              <a:rPr lang="en-US" altLang="ko-KR"/>
              <a:t>public subnet</a:t>
            </a:r>
            <a:r>
              <a:rPr lang="ko-KR" altLang="en-US"/>
              <a:t>을 사용하고</a:t>
            </a:r>
            <a:r>
              <a:rPr lang="en-US" altLang="ko-KR"/>
              <a:t>, </a:t>
            </a:r>
            <a:r>
              <a:rPr lang="ko-KR" altLang="en-US"/>
              <a:t>운영</a:t>
            </a:r>
            <a:r>
              <a:rPr lang="en-US" altLang="ko-KR"/>
              <a:t>VPC</a:t>
            </a:r>
            <a:r>
              <a:rPr lang="ko-KR" altLang="en-US"/>
              <a:t>에는 </a:t>
            </a:r>
            <a:r>
              <a:rPr lang="en-US" altLang="ko-KR"/>
              <a:t>private subnet</a:t>
            </a:r>
            <a:r>
              <a:rPr lang="ko-KR" altLang="en-US"/>
              <a:t>만 사용한다</a:t>
            </a:r>
            <a:r>
              <a:rPr lang="en-US" altLang="ko-KR"/>
              <a:t>. </a:t>
            </a:r>
          </a:p>
          <a:p>
            <a:r>
              <a:rPr lang="ko-KR" altLang="en-US"/>
              <a:t>이것은 기본적으로 운영</a:t>
            </a:r>
            <a:r>
              <a:rPr lang="en-US" altLang="ko-KR"/>
              <a:t>VPC</a:t>
            </a:r>
            <a:r>
              <a:rPr lang="ko-KR" altLang="en-US"/>
              <a:t>을 인터넷으로부터 격리하여 불필요한 </a:t>
            </a:r>
            <a:r>
              <a:rPr lang="en-US" altLang="ko-KR"/>
              <a:t>egress/ingress traffic</a:t>
            </a:r>
            <a:r>
              <a:rPr lang="ko-KR" altLang="en-US"/>
              <a:t>을 차단하기 위함이고 </a:t>
            </a:r>
          </a:p>
          <a:p>
            <a:r>
              <a:rPr lang="ko-KR" altLang="en-US"/>
              <a:t>모든 </a:t>
            </a:r>
            <a:r>
              <a:rPr lang="en-US" altLang="ko-KR"/>
              <a:t>traffic</a:t>
            </a:r>
            <a:r>
              <a:rPr lang="ko-KR" altLang="en-US"/>
              <a:t>을 보안</a:t>
            </a:r>
            <a:r>
              <a:rPr lang="en-US" altLang="ko-KR"/>
              <a:t>VPC</a:t>
            </a:r>
            <a:r>
              <a:rPr lang="ko-KR" altLang="en-US"/>
              <a:t>를 통해 전달함으로써 서비스에 필요한 </a:t>
            </a:r>
            <a:r>
              <a:rPr lang="en-US" altLang="ko-KR"/>
              <a:t>port, domain, ip</a:t>
            </a:r>
            <a:r>
              <a:rPr lang="ko-KR" altLang="en-US"/>
              <a:t>만을 통과시키기 위함이다</a:t>
            </a:r>
            <a:r>
              <a:rPr lang="en-US" altLang="ko-KR"/>
              <a:t>.(</a:t>
            </a:r>
            <a:r>
              <a:rPr lang="ko-KR" altLang="en-US"/>
              <a:t>내용 추가해야 함</a:t>
            </a:r>
            <a:r>
              <a:rPr lang="en-US" altLang="ko-KR"/>
              <a:t>)</a:t>
            </a:r>
          </a:p>
          <a:p>
            <a:r>
              <a:rPr lang="ko-KR" altLang="en-US"/>
              <a:t>또한 이러한 </a:t>
            </a:r>
            <a:r>
              <a:rPr lang="en-US" altLang="ko-KR"/>
              <a:t>flow</a:t>
            </a:r>
            <a:r>
              <a:rPr lang="ko-KR" altLang="en-US"/>
              <a:t>를 관리 </a:t>
            </a:r>
            <a:r>
              <a:rPr lang="en-US" altLang="ko-KR"/>
              <a:t>VPC</a:t>
            </a:r>
            <a:r>
              <a:rPr lang="ko-KR" altLang="en-US"/>
              <a:t>에 집적된 관제 리소스를 통해 감시하고 필요시 </a:t>
            </a:r>
            <a:r>
              <a:rPr lang="en-US" altLang="ko-KR"/>
              <a:t>email</a:t>
            </a:r>
            <a:r>
              <a:rPr lang="ko-KR" altLang="en-US"/>
              <a:t>을 통해 관리자에게 위험을 알리는 등의 조치를 취하게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5, </a:t>
            </a:r>
            <a:r>
              <a:rPr lang="ko-KR" altLang="en-US"/>
              <a:t>인스턴스</a:t>
            </a:r>
            <a:r>
              <a:rPr lang="en-US" altLang="ko-KR"/>
              <a:t>,</a:t>
            </a:r>
            <a:r>
              <a:rPr lang="en-US" altLang="ko-KR" baseline="0"/>
              <a:t> DB, S3 </a:t>
            </a:r>
            <a:r>
              <a:rPr lang="ko-KR" altLang="en-US" baseline="0"/>
              <a:t>레이어</a:t>
            </a:r>
            <a:r>
              <a:rPr lang="en-US" altLang="ko-KR" baseline="0"/>
              <a:t>. Bastion </a:t>
            </a:r>
            <a:r>
              <a:rPr lang="ko-KR" altLang="en-US" baseline="0"/>
              <a:t>위주로 설명 및 백업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  <a:endParaRPr lang="en-US" altLang="ko-KR"/>
          </a:p>
          <a:p>
            <a:r>
              <a:rPr lang="ko-KR" altLang="en-US"/>
              <a:t>인스턴스 등 리소스 레이어 </a:t>
            </a:r>
            <a:r>
              <a:rPr lang="en-US" altLang="ko-KR"/>
              <a:t>: </a:t>
            </a:r>
          </a:p>
          <a:p>
            <a:r>
              <a:rPr lang="en-US" altLang="ko-KR"/>
              <a:t>EC2 </a:t>
            </a:r>
            <a:r>
              <a:rPr lang="ko-KR" altLang="en-US"/>
              <a:t>사양은 </a:t>
            </a:r>
            <a:r>
              <a:rPr lang="en-US" altLang="ko-KR"/>
              <a:t>t2.micro</a:t>
            </a:r>
            <a:r>
              <a:rPr lang="ko-KR" altLang="en-US"/>
              <a:t>에 </a:t>
            </a:r>
            <a:r>
              <a:rPr lang="en-US" altLang="ko-KR"/>
              <a:t>8gb ebs</a:t>
            </a:r>
            <a:r>
              <a:rPr lang="ko-KR" altLang="en-US"/>
              <a:t>를 사용하였다</a:t>
            </a:r>
            <a:r>
              <a:rPr lang="en-US" altLang="ko-KR"/>
              <a:t>. </a:t>
            </a:r>
            <a:r>
              <a:rPr lang="ko-KR" altLang="en-US"/>
              <a:t>높은 사양이 필요없는 웹서버이기 때문에 그렇고</a:t>
            </a:r>
            <a:r>
              <a:rPr lang="en-US" altLang="ko-KR"/>
              <a:t>, </a:t>
            </a:r>
            <a:r>
              <a:rPr lang="ko-KR" altLang="en-US"/>
              <a:t>비용을 절감할 수 있기 때문에</a:t>
            </a:r>
            <a:r>
              <a:rPr lang="en-US" altLang="ko-KR"/>
              <a:t>..</a:t>
            </a:r>
          </a:p>
          <a:p>
            <a:r>
              <a:rPr lang="ko-KR" altLang="en-US"/>
              <a:t>그리고 </a:t>
            </a:r>
            <a:r>
              <a:rPr lang="en-US" altLang="ko-KR"/>
              <a:t>linux</a:t>
            </a:r>
            <a:r>
              <a:rPr lang="ko-KR" altLang="en-US"/>
              <a:t>서버에 </a:t>
            </a:r>
            <a:r>
              <a:rPr lang="en-US" altLang="ko-KR"/>
              <a:t>nginx, gunicorn, flask</a:t>
            </a:r>
            <a:r>
              <a:rPr lang="ko-KR" altLang="en-US"/>
              <a:t>를 사용해 </a:t>
            </a:r>
            <a:r>
              <a:rPr lang="en-US" altLang="ko-KR"/>
              <a:t>web-was</a:t>
            </a:r>
            <a:r>
              <a:rPr lang="ko-KR" altLang="en-US"/>
              <a:t>를 연동하였다</a:t>
            </a:r>
            <a:r>
              <a:rPr lang="en-US" altLang="ko-KR"/>
              <a:t>. </a:t>
            </a:r>
            <a:r>
              <a:rPr lang="ko-KR" altLang="en-US"/>
              <a:t>각 서버에는 클라우드네이티브를 구현하기 위해 서비스가 이미지화되어 </a:t>
            </a:r>
          </a:p>
          <a:p>
            <a:r>
              <a:rPr lang="ko-KR" altLang="en-US"/>
              <a:t>도커 컨테이너 기반으로 동작하게 된다</a:t>
            </a:r>
            <a:r>
              <a:rPr lang="en-US" altLang="ko-KR"/>
              <a:t>. </a:t>
            </a:r>
            <a:r>
              <a:rPr lang="ko-KR" altLang="en-US"/>
              <a:t>가용영역별로 이중화된 네트워크를 </a:t>
            </a:r>
            <a:r>
              <a:rPr lang="en-US" altLang="ko-KR"/>
              <a:t>elb</a:t>
            </a:r>
            <a:r>
              <a:rPr lang="ko-KR" altLang="en-US"/>
              <a:t>가 </a:t>
            </a:r>
            <a:r>
              <a:rPr lang="en-US" altLang="ko-KR"/>
              <a:t>load balancing </a:t>
            </a:r>
            <a:r>
              <a:rPr lang="ko-KR" altLang="en-US"/>
              <a:t>하므로 가용성이 보장된다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aurora</a:t>
            </a:r>
            <a:r>
              <a:rPr lang="ko-KR" altLang="en-US"/>
              <a:t>를 </a:t>
            </a:r>
            <a:r>
              <a:rPr lang="ko-KR" altLang="en-US" smtClean="0"/>
              <a:t>선택했고 </a:t>
            </a:r>
            <a:r>
              <a:rPr lang="ko-KR" altLang="en-US"/>
              <a:t>자동 업데이트 옵션을 해제함으로써 </a:t>
            </a:r>
            <a:r>
              <a:rPr lang="en-US" altLang="ko-KR"/>
              <a:t>[</a:t>
            </a:r>
            <a:r>
              <a:rPr lang="ko-KR" altLang="en-US"/>
              <a:t>법규</a:t>
            </a:r>
            <a:r>
              <a:rPr lang="en-US" altLang="ko-KR"/>
              <a:t>-</a:t>
            </a:r>
            <a:r>
              <a:rPr lang="ko-KR" altLang="en-US"/>
              <a:t>관리자가 직접 업데이트</a:t>
            </a:r>
            <a:r>
              <a:rPr lang="en-US" altLang="ko-KR"/>
              <a:t>]</a:t>
            </a:r>
            <a:r>
              <a:rPr lang="ko-KR" altLang="en-US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2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작업내용 </a:t>
            </a:r>
            <a:r>
              <a:rPr lang="en-US" altLang="ko-KR" smtClean="0"/>
              <a:t>– </a:t>
            </a:r>
            <a:r>
              <a:rPr lang="ko-KR" altLang="en-US" smtClean="0"/>
              <a:t>레이어</a:t>
            </a:r>
            <a:r>
              <a:rPr lang="en-US" altLang="ko-KR" smtClean="0"/>
              <a:t>5, </a:t>
            </a:r>
            <a:r>
              <a:rPr lang="ko-KR" altLang="en-US" smtClean="0"/>
              <a:t>인스턴스</a:t>
            </a:r>
            <a:r>
              <a:rPr lang="en-US" altLang="ko-KR" smtClean="0"/>
              <a:t>,</a:t>
            </a:r>
            <a:r>
              <a:rPr lang="en-US" altLang="ko-KR" baseline="0" smtClean="0"/>
              <a:t> DB, S3 </a:t>
            </a:r>
            <a:r>
              <a:rPr lang="ko-KR" altLang="en-US" baseline="0" smtClean="0"/>
              <a:t>레이어</a:t>
            </a:r>
            <a:r>
              <a:rPr lang="en-US" altLang="ko-KR" baseline="0" smtClean="0"/>
              <a:t>. Bastion </a:t>
            </a:r>
            <a:r>
              <a:rPr lang="ko-KR" altLang="en-US" baseline="0" smtClean="0"/>
              <a:t>위주로 설명 및 백업 설명</a:t>
            </a:r>
            <a:endParaRPr lang="en-US" altLang="ko-KR" smtClean="0"/>
          </a:p>
          <a:p>
            <a:r>
              <a:rPr lang="ko-KR" altLang="en-US" smtClean="0"/>
              <a:t>담당자 </a:t>
            </a:r>
            <a:r>
              <a:rPr lang="en-US" altLang="ko-KR" smtClean="0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인스턴스 등 리소스 레이어 </a:t>
            </a:r>
            <a:r>
              <a:rPr lang="en-US" altLang="ko-KR" smtClean="0"/>
              <a:t>: </a:t>
            </a:r>
          </a:p>
          <a:p>
            <a:r>
              <a:rPr lang="en-US" altLang="ko-KR" smtClean="0"/>
              <a:t>EC2 </a:t>
            </a:r>
            <a:r>
              <a:rPr lang="ko-KR" altLang="en-US" smtClean="0"/>
              <a:t>사양은 </a:t>
            </a:r>
            <a:r>
              <a:rPr lang="en-US" altLang="ko-KR" smtClean="0"/>
              <a:t>t2.micro</a:t>
            </a:r>
            <a:r>
              <a:rPr lang="ko-KR" altLang="en-US" smtClean="0"/>
              <a:t>에 </a:t>
            </a:r>
            <a:r>
              <a:rPr lang="en-US" altLang="ko-KR" smtClean="0"/>
              <a:t>8gb ebs</a:t>
            </a:r>
            <a:r>
              <a:rPr lang="ko-KR" altLang="en-US" smtClean="0"/>
              <a:t>를 사용하였다</a:t>
            </a:r>
            <a:r>
              <a:rPr lang="en-US" altLang="ko-KR" smtClean="0"/>
              <a:t>. </a:t>
            </a:r>
            <a:r>
              <a:rPr lang="ko-KR" altLang="en-US" smtClean="0"/>
              <a:t>높은 사양이 필요없는 웹서버이기 때문에 그렇고</a:t>
            </a:r>
            <a:r>
              <a:rPr lang="en-US" altLang="ko-KR" smtClean="0"/>
              <a:t>, </a:t>
            </a:r>
            <a:r>
              <a:rPr lang="ko-KR" altLang="en-US" smtClean="0"/>
              <a:t>비용을 절감할 수 있기 때문에</a:t>
            </a:r>
            <a:r>
              <a:rPr lang="en-US" altLang="ko-KR" smtClean="0"/>
              <a:t>..</a:t>
            </a:r>
          </a:p>
          <a:p>
            <a:r>
              <a:rPr lang="ko-KR" altLang="en-US" smtClean="0"/>
              <a:t>그리고 </a:t>
            </a:r>
            <a:r>
              <a:rPr lang="en-US" altLang="ko-KR" smtClean="0"/>
              <a:t>linux</a:t>
            </a:r>
            <a:r>
              <a:rPr lang="ko-KR" altLang="en-US" smtClean="0"/>
              <a:t>서버에 </a:t>
            </a:r>
            <a:r>
              <a:rPr lang="en-US" altLang="ko-KR" smtClean="0"/>
              <a:t>nginx, gunicorn, flask</a:t>
            </a:r>
            <a:r>
              <a:rPr lang="ko-KR" altLang="en-US" smtClean="0"/>
              <a:t>를 사용해 </a:t>
            </a:r>
            <a:r>
              <a:rPr lang="en-US" altLang="ko-KR" smtClean="0"/>
              <a:t>web-was</a:t>
            </a:r>
            <a:r>
              <a:rPr lang="ko-KR" altLang="en-US" smtClean="0"/>
              <a:t>를 연동하였다</a:t>
            </a:r>
            <a:r>
              <a:rPr lang="en-US" altLang="ko-KR" smtClean="0"/>
              <a:t>. </a:t>
            </a:r>
            <a:r>
              <a:rPr lang="ko-KR" altLang="en-US" smtClean="0"/>
              <a:t>각 서버에는 클라우드네이티브를 구현하기 위해 서비스가 이미지화되어 </a:t>
            </a:r>
          </a:p>
          <a:p>
            <a:r>
              <a:rPr lang="ko-KR" altLang="en-US" smtClean="0"/>
              <a:t>도커 컨테이너 기반으로 동작하게 된다</a:t>
            </a:r>
            <a:r>
              <a:rPr lang="en-US" altLang="ko-KR" smtClean="0"/>
              <a:t>. </a:t>
            </a:r>
            <a:r>
              <a:rPr lang="ko-KR" altLang="en-US" smtClean="0"/>
              <a:t>가용영역별로 이중화된 네트워크를 </a:t>
            </a:r>
            <a:r>
              <a:rPr lang="en-US" altLang="ko-KR" smtClean="0"/>
              <a:t>elb</a:t>
            </a:r>
            <a:r>
              <a:rPr lang="ko-KR" altLang="en-US" smtClean="0"/>
              <a:t>가 </a:t>
            </a:r>
            <a:r>
              <a:rPr lang="en-US" altLang="ko-KR" smtClean="0"/>
              <a:t>load balancing </a:t>
            </a:r>
            <a:r>
              <a:rPr lang="ko-KR" altLang="en-US" smtClean="0"/>
              <a:t>하므로 가용성이 보장된다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DB</a:t>
            </a:r>
            <a:r>
              <a:rPr lang="ko-KR" altLang="en-US" smtClean="0"/>
              <a:t>는 </a:t>
            </a:r>
            <a:r>
              <a:rPr lang="en-US" altLang="ko-KR" smtClean="0"/>
              <a:t>aurora</a:t>
            </a:r>
            <a:r>
              <a:rPr lang="ko-KR" altLang="en-US" smtClean="0"/>
              <a:t>를 선택했고 자동 업데이트 옵션을 해제함으로써 </a:t>
            </a:r>
            <a:r>
              <a:rPr lang="en-US" altLang="ko-KR" smtClean="0"/>
              <a:t>[</a:t>
            </a:r>
            <a:r>
              <a:rPr lang="ko-KR" altLang="en-US" smtClean="0"/>
              <a:t>법규</a:t>
            </a:r>
            <a:r>
              <a:rPr lang="en-US" altLang="ko-KR" smtClean="0"/>
              <a:t>-</a:t>
            </a:r>
            <a:r>
              <a:rPr lang="ko-KR" altLang="en-US" smtClean="0"/>
              <a:t>관리자가 직접 업데이트</a:t>
            </a:r>
            <a:r>
              <a:rPr lang="en-US" altLang="ko-KR" smtClean="0"/>
              <a:t>]</a:t>
            </a:r>
            <a:r>
              <a:rPr lang="ko-KR" altLang="en-US" smtClean="0"/>
              <a:t>를 준수하고자 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88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7, </a:t>
            </a:r>
            <a:r>
              <a:rPr lang="en-US" altLang="ko-KR" baseline="0"/>
              <a:t>S3, Macie </a:t>
            </a:r>
            <a:r>
              <a:rPr lang="ko-KR" altLang="en-US" baseline="0"/>
              <a:t>위주로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S3</a:t>
            </a:r>
            <a:r>
              <a:rPr lang="ko-KR" altLang="en-US" smtClean="0"/>
              <a:t>에 개인정보가 포함되어 있는지 정규식을 이용하여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Macie</a:t>
            </a:r>
            <a:r>
              <a:rPr lang="ko-KR" altLang="en-US" baseline="0" smtClean="0"/>
              <a:t>가 검사한다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검사 이후 </a:t>
            </a:r>
            <a:endParaRPr lang="en-US" altLang="ko-KR" baseline="0" smtClean="0"/>
          </a:p>
          <a:p>
            <a:r>
              <a:rPr lang="en-US" altLang="ko-KR" baseline="0" smtClean="0"/>
              <a:t>Lambda</a:t>
            </a:r>
            <a:r>
              <a:rPr lang="ko-KR" altLang="en-US" baseline="0" smtClean="0"/>
              <a:t>를 연계하여 자동으로 메일링 프로세스를 구축할 수 있을 것이다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8, </a:t>
            </a:r>
            <a:r>
              <a:rPr lang="en-US" altLang="ko-KR" baseline="0" dirty="0"/>
              <a:t>Route53, Route53 DNS firewall </a:t>
            </a:r>
            <a:r>
              <a:rPr lang="ko-KR" altLang="en-US" baseline="0" dirty="0"/>
              <a:t>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r>
              <a:rPr lang="ko-KR" altLang="en-US" dirty="0"/>
              <a:t>교육과정에서는 </a:t>
            </a:r>
            <a:r>
              <a:rPr lang="en-US" altLang="ko-KR" dirty="0"/>
              <a:t>free</a:t>
            </a:r>
            <a:r>
              <a:rPr lang="ko-KR" altLang="en-US" dirty="0"/>
              <a:t>도메인을 이용</a:t>
            </a:r>
            <a:r>
              <a:rPr lang="en-US" altLang="ko-KR" dirty="0"/>
              <a:t>. </a:t>
            </a:r>
            <a:r>
              <a:rPr lang="ko-KR" altLang="en-US" dirty="0"/>
              <a:t>프로젝트 에서는 </a:t>
            </a:r>
            <a:r>
              <a:rPr lang="en-US" altLang="ko-KR" dirty="0"/>
              <a:t>Aws route53</a:t>
            </a:r>
            <a:r>
              <a:rPr lang="ko-KR" altLang="en-US" dirty="0"/>
              <a:t>에서 도메인을 구매해 </a:t>
            </a:r>
            <a:r>
              <a:rPr lang="en-US" altLang="ko-KR" dirty="0"/>
              <a:t>(</a:t>
            </a:r>
            <a:r>
              <a:rPr lang="ko-KR" altLang="en-US" dirty="0"/>
              <a:t>연간 </a:t>
            </a:r>
            <a:r>
              <a:rPr lang="en-US" altLang="ko-KR" dirty="0"/>
              <a:t>$13) </a:t>
            </a:r>
            <a:r>
              <a:rPr lang="ko-KR" altLang="en-US" dirty="0"/>
              <a:t>이용중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Route53</a:t>
            </a:r>
            <a:r>
              <a:rPr lang="ko-KR" altLang="en-US" dirty="0"/>
              <a:t>을 이용하는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모니터링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도메인명 또는 </a:t>
            </a:r>
            <a:r>
              <a:rPr lang="en-US" altLang="ko-KR" dirty="0" err="1"/>
              <a:t>ip</a:t>
            </a:r>
            <a:r>
              <a:rPr lang="ko-KR" altLang="en-US" dirty="0"/>
              <a:t>주소와 포트를 입력해 모니터링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 alarm</a:t>
            </a:r>
            <a:r>
              <a:rPr lang="ko-KR" altLang="en-US" dirty="0"/>
              <a:t>을 이용해 알림을 보낼 수도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트래픽이 집중될 때 분산하는 기능을 제공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저렴한 비용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도메인 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0.5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+ 100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만 쿼리당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0.4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달러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최초 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10</a:t>
            </a:r>
            <a:r>
              <a:rPr lang="ko-KR" altLang="en-US" b="0" i="0" dirty="0" err="1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억쿼리까지만</a:t>
            </a:r>
            <a:r>
              <a:rPr lang="en-US" altLang="ko-KR" b="0" i="0" dirty="0">
                <a:solidFill>
                  <a:srgbClr val="14171A"/>
                </a:solidFill>
                <a:effectLst/>
                <a:latin typeface="Source Sans Pro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14171A"/>
              </a:solidFill>
              <a:effectLst/>
              <a:latin typeface="Source Sans Pro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aseline="0" dirty="0"/>
              <a:t> Route53 DNS firewall</a:t>
            </a:r>
          </a:p>
          <a:p>
            <a:pPr marL="0" indent="0">
              <a:buNone/>
            </a:pPr>
            <a:r>
              <a:rPr lang="en-US" altLang="ko-KR" baseline="0" dirty="0" err="1"/>
              <a:t>Vpc</a:t>
            </a:r>
            <a:r>
              <a:rPr lang="ko-KR" altLang="en-US" baseline="0" dirty="0"/>
              <a:t>에서 나가는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쿼리에 대한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dns</a:t>
            </a:r>
            <a:r>
              <a:rPr lang="ko-KR" altLang="en-US" baseline="0" dirty="0"/>
              <a:t>수준 위협을 차단할 수 있음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계획은 선별한 도메인 그룹을 제외한 모든 그룹을 차단하는 규칙 그룹을 만들 계획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ko-KR" altLang="en-US" baseline="0" dirty="0"/>
              <a:t>월드가든</a:t>
            </a:r>
            <a:r>
              <a:rPr lang="en-US" altLang="ko-KR" baseline="0" dirty="0"/>
              <a:t>(walled garden, </a:t>
            </a:r>
            <a:r>
              <a:rPr lang="ko-KR" altLang="en-US" baseline="0" dirty="0"/>
              <a:t>폐쇄형 플랫폼</a:t>
            </a:r>
            <a:r>
              <a:rPr lang="en-US" altLang="ko-KR" baseline="0" dirty="0"/>
              <a:t>)</a:t>
            </a:r>
            <a:r>
              <a:rPr lang="ko-KR" altLang="en-US" baseline="0" dirty="0"/>
              <a:t>접근법을 사용할 예정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36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91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9, </a:t>
            </a:r>
            <a:r>
              <a:rPr lang="ko-KR" altLang="en-US" baseline="0" dirty="0"/>
              <a:t>방화벽 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적용방법 등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/>
              <a:t>: </a:t>
            </a:r>
            <a:r>
              <a:rPr lang="ko-KR" altLang="en-US" smtClean="0"/>
              <a:t>박준용</a:t>
            </a:r>
            <a:endParaRPr lang="en-US" altLang="ko-KR" smtClean="0"/>
          </a:p>
          <a:p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네트워크 접근에 대한 요구사항 달성을 근거하여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</a:t>
            </a:r>
            <a:r>
              <a:rPr lang="ko-KR" altLang="en-US" dirty="0" err="1"/>
              <a:t>게이트웨이트를</a:t>
            </a:r>
            <a:r>
              <a:rPr lang="ko-KR" altLang="en-US" dirty="0"/>
              <a:t> 통해 외부와의 통신을 제한하기 위해 </a:t>
            </a:r>
            <a:r>
              <a:rPr lang="en-US" altLang="ko-KR" dirty="0" err="1"/>
              <a:t>aws</a:t>
            </a:r>
            <a:r>
              <a:rPr lang="en-US" altLang="ko-KR" dirty="0"/>
              <a:t> network firewall </a:t>
            </a:r>
            <a:r>
              <a:rPr lang="ko-KR" altLang="en-US" dirty="0"/>
              <a:t>을 이용하여 저장규칙 형태인 </a:t>
            </a:r>
            <a:r>
              <a:rPr lang="en-US" altLang="ko-KR" dirty="0"/>
              <a:t>IPS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패킷에 대한 검색과 헤더 부분을 검사합니다</a:t>
            </a:r>
            <a:r>
              <a:rPr lang="en-US" altLang="ko-KR" dirty="0"/>
              <a:t>. (</a:t>
            </a:r>
            <a:r>
              <a:rPr lang="ko-KR" altLang="en-US" dirty="0"/>
              <a:t>하지만 네트워크 계층만 검사를 하기에 이후보다 </a:t>
            </a:r>
            <a:r>
              <a:rPr lang="en-US" altLang="ko-KR" dirty="0"/>
              <a:t>7</a:t>
            </a:r>
            <a:r>
              <a:rPr lang="ko-KR" altLang="en-US" dirty="0"/>
              <a:t>계층에 대한 보안을 위해 </a:t>
            </a:r>
            <a:r>
              <a:rPr lang="en-US" altLang="ko-KR" dirty="0" err="1"/>
              <a:t>waf</a:t>
            </a:r>
            <a:r>
              <a:rPr lang="ko-KR" altLang="en-US" dirty="0"/>
              <a:t>를 이용할 예정입니다</a:t>
            </a:r>
            <a:r>
              <a:rPr lang="en-US" altLang="ko-KR" dirty="0"/>
              <a:t>.) </a:t>
            </a:r>
            <a:r>
              <a:rPr lang="ko-KR" altLang="en-US" dirty="0"/>
              <a:t>각각의 가용 영역에 다음과 같이 예시 화면입니다</a:t>
            </a:r>
            <a:r>
              <a:rPr lang="en-US" altLang="ko-KR" dirty="0"/>
              <a:t>. </a:t>
            </a:r>
            <a:r>
              <a:rPr lang="ko-KR" altLang="en-US" dirty="0"/>
              <a:t>발표상 실제</a:t>
            </a:r>
          </a:p>
          <a:p>
            <a:r>
              <a:rPr lang="ko-KR" altLang="en-US" dirty="0"/>
              <a:t>해당 도메인이 안 뜨면 안되기 때문에 임시로 풀어 놓은 상태입니다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레이어</a:t>
            </a:r>
            <a:r>
              <a:rPr lang="en-US" altLang="ko-KR" dirty="0"/>
              <a:t>10, </a:t>
            </a:r>
            <a:r>
              <a:rPr lang="ko-KR" altLang="en-US" baseline="0" dirty="0"/>
              <a:t>인증서 용도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사용방법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권한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보관위치 등 법 기준에 의거 설명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배슬기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인증서</a:t>
            </a:r>
            <a:endParaRPr lang="en-US" altLang="ko-KR" dirty="0"/>
          </a:p>
          <a:p>
            <a:r>
              <a:rPr lang="ko-KR" altLang="en-US" dirty="0"/>
              <a:t>퍼블릭 인증서를 이용중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인증서를 </a:t>
            </a:r>
            <a:r>
              <a:rPr lang="en-US" altLang="ko-KR" dirty="0"/>
              <a:t>Certificate Manager </a:t>
            </a:r>
            <a:r>
              <a:rPr lang="ko-KR" altLang="en-US" dirty="0"/>
              <a:t>서비스에서 발급받기 위해선 사설</a:t>
            </a:r>
            <a:r>
              <a:rPr lang="en-US" altLang="ko-KR" dirty="0"/>
              <a:t>CA(ACM)</a:t>
            </a:r>
            <a:r>
              <a:rPr lang="ko-KR" altLang="en-US" dirty="0"/>
              <a:t>를 생성해야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ACM</a:t>
            </a:r>
            <a:r>
              <a:rPr lang="ko-KR" altLang="en-US" dirty="0"/>
              <a:t>비용이 프로젝트 예산 안에서 사용하기 힘들어 인증서 발급용 </a:t>
            </a:r>
            <a:r>
              <a:rPr lang="en-US" altLang="ko-KR" dirty="0"/>
              <a:t>ec2</a:t>
            </a:r>
            <a:r>
              <a:rPr lang="ko-KR" altLang="en-US" dirty="0"/>
              <a:t>를 </a:t>
            </a:r>
            <a:r>
              <a:rPr lang="ko-KR" altLang="en-US" dirty="0" err="1"/>
              <a:t>프라이빗</a:t>
            </a:r>
            <a:r>
              <a:rPr lang="en-US" altLang="ko-KR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내에 만들어 발급할 계획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내부에서 생성한 인증서를 어떻게 관리할 것인지 이보다 효율적인 방법이 있는지 더 공부를 해봐야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KMS 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고객관리형키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ko-KR" altLang="en-US" dirty="0"/>
              <a:t>구성원 마다 맡은 업무가 세분화 되어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리소스 이용 시 보안을 위한 키가 필요할 경우 사용 목적을 확인한 후 발급</a:t>
            </a:r>
            <a:r>
              <a:rPr lang="en-US" altLang="ko-KR" dirty="0"/>
              <a:t>. </a:t>
            </a:r>
            <a:r>
              <a:rPr lang="ko-KR" altLang="en-US" dirty="0"/>
              <a:t>키에 대한 사용 계정은 해당 리소스에만 적용</a:t>
            </a:r>
            <a:r>
              <a:rPr lang="en-US" altLang="ko-KR" dirty="0"/>
              <a:t>. </a:t>
            </a:r>
            <a:r>
              <a:rPr lang="ko-KR" altLang="en-US" dirty="0"/>
              <a:t>관리는 </a:t>
            </a:r>
            <a:r>
              <a:rPr lang="en-US" altLang="ko-KR" dirty="0"/>
              <a:t>kms</a:t>
            </a:r>
            <a:r>
              <a:rPr lang="ko-KR" altLang="en-US" dirty="0"/>
              <a:t>담당자만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11, </a:t>
            </a:r>
            <a:r>
              <a:rPr lang="en-US" altLang="ko-KR" baseline="0"/>
              <a:t>IAM, </a:t>
            </a:r>
            <a:r>
              <a:rPr lang="ko-KR" altLang="en-US" baseline="0"/>
              <a:t>권한 누구에게 어떻게 왜 그렇게 줬는지 </a:t>
            </a:r>
            <a:r>
              <a:rPr lang="en-US" altLang="ko-KR" baseline="0"/>
              <a:t>ACL</a:t>
            </a:r>
            <a:r>
              <a:rPr lang="ko-KR" altLang="en-US" baseline="0"/>
              <a:t>과 함께 설명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 smtClean="0"/>
              <a:t>우원하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en-US" altLang="ko-KR" smtClean="0"/>
              <a:t>RNR</a:t>
            </a:r>
            <a:r>
              <a:rPr lang="ko-KR" altLang="en-US" smtClean="0"/>
              <a:t>에 맞게 리소스 접근 권한을 분배하였다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12, </a:t>
            </a:r>
            <a:r>
              <a:rPr lang="en-US" altLang="ko-KR" baseline="0"/>
              <a:t>CloudWatch, CloudTrail, AWS console management(</a:t>
            </a:r>
            <a:r>
              <a:rPr lang="ko-KR" altLang="en-US" baseline="0"/>
              <a:t>콘솔환경이라는 뜻</a:t>
            </a:r>
            <a:r>
              <a:rPr lang="en-US" altLang="ko-KR" baseline="0"/>
              <a:t>) </a:t>
            </a:r>
            <a:r>
              <a:rPr lang="ko-KR" altLang="en-US" baseline="0"/>
              <a:t>등등 설명</a:t>
            </a:r>
            <a:r>
              <a:rPr lang="en-US" altLang="ko-KR" baseline="0"/>
              <a:t>. </a:t>
            </a:r>
            <a:r>
              <a:rPr lang="ko-KR" altLang="en-US" baseline="0"/>
              <a:t>어떤 로그를 왜 수집하는지 등</a:t>
            </a:r>
            <a:endParaRPr lang="en-US" altLang="ko-KR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  <a:endParaRPr lang="en-US" altLang="ko-KR"/>
          </a:p>
          <a:p>
            <a:r>
              <a:rPr lang="ko-KR" altLang="en-US"/>
              <a:t>어떤 로그 그룹을 관찰할 것인지</a:t>
            </a:r>
            <a:r>
              <a:rPr lang="en-US" altLang="ko-KR"/>
              <a:t>, </a:t>
            </a:r>
            <a:r>
              <a:rPr lang="ko-KR" altLang="en-US"/>
              <a:t>그 기준을 어떻게 세우게 됐는지 설명함</a:t>
            </a:r>
            <a:r>
              <a:rPr lang="en-US" altLang="ko-KR"/>
              <a:t>.</a:t>
            </a:r>
          </a:p>
          <a:p>
            <a:r>
              <a:rPr lang="ko-KR" altLang="en-US"/>
              <a:t>결과적으로 관찰할 로그는 어떤 것들이 있고 각각 활용목적에 따라 분류하자면 ㅁㅁ목적</a:t>
            </a:r>
            <a:r>
              <a:rPr lang="en-US" altLang="ko-KR"/>
              <a:t>, </a:t>
            </a:r>
            <a:r>
              <a:rPr lang="ko-KR" altLang="en-US"/>
              <a:t>ㅇㅇ목적</a:t>
            </a:r>
            <a:r>
              <a:rPr lang="en-US" altLang="ko-KR"/>
              <a:t>, </a:t>
            </a:r>
            <a:r>
              <a:rPr lang="ko-KR" altLang="en-US"/>
              <a:t>ㅂㅂ목적이 있음</a:t>
            </a:r>
            <a:r>
              <a:rPr lang="en-US" altLang="ko-KR"/>
              <a:t>.</a:t>
            </a:r>
          </a:p>
          <a:p>
            <a:r>
              <a:rPr lang="ko-KR" altLang="en-US"/>
              <a:t>이러한 로그들을 </a:t>
            </a:r>
            <a:r>
              <a:rPr lang="en-US" altLang="ko-KR"/>
              <a:t>watch</a:t>
            </a:r>
            <a:r>
              <a:rPr lang="ko-KR" altLang="en-US"/>
              <a:t>에서 대시보드를 통해 시각화하면 이렇고</a:t>
            </a:r>
            <a:r>
              <a:rPr lang="en-US" altLang="ko-KR"/>
              <a:t>, ~~</a:t>
            </a:r>
            <a:r>
              <a:rPr lang="ko-KR" altLang="en-US"/>
              <a:t>한 상황을 감시할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36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ko-KR" altLang="en-US" dirty="0"/>
              <a:t>모니터링 할 주제 선정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 err="1"/>
              <a:t>Cloudwatch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지표를 제공하는 서비스 조사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별 로그 분석 및 그룹화</a:t>
            </a:r>
            <a:endParaRPr lang="en-US" altLang="ko-KR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수집함에 앞서 모니터링 대상 주제를 생각해보았습니다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인프라 환경 내부요인과 외부요인을 구분하여 생각을 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내부요인으로는 클라우드 자원의 변경을 확인할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자원의 성능을 확인 할 수 있는 로그</a:t>
            </a:r>
            <a:r>
              <a:rPr lang="en-US" altLang="ko-KR" dirty="0"/>
              <a:t>, </a:t>
            </a:r>
            <a:r>
              <a:rPr lang="ko-KR" altLang="en-US" dirty="0"/>
              <a:t>클라우드 서비스 환경에서 자체적으로 남는 로그</a:t>
            </a:r>
            <a:r>
              <a:rPr lang="en-US" altLang="ko-KR" dirty="0"/>
              <a:t>, </a:t>
            </a:r>
            <a:r>
              <a:rPr lang="ko-KR" altLang="en-US" dirty="0"/>
              <a:t>계정 별 수행 작업에 대한 로그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외부적인 요인으로는 시스템에 대한 잘못된 논리적 접근 시도와 네트워크 트래픽 로그 이렇게 선정하게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후 선정한 주제를 </a:t>
            </a:r>
            <a:r>
              <a:rPr lang="ko-KR" altLang="en-US" baseline="0" dirty="0" err="1"/>
              <a:t>충족시킬수</a:t>
            </a:r>
            <a:r>
              <a:rPr lang="ko-KR" altLang="en-US" baseline="0" dirty="0"/>
              <a:t> 있는 </a:t>
            </a:r>
            <a:r>
              <a:rPr lang="en-US" altLang="ko-KR" baseline="0" dirty="0"/>
              <a:t>Cloud </a:t>
            </a:r>
            <a:r>
              <a:rPr lang="ko-KR" altLang="en-US" baseline="0" dirty="0"/>
              <a:t>지표 제공 서비스를 조사하였고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서비스 별 로그 항목들을 분석하고 있는 중입니다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분석이 완료되면 선정한 주제별 로그 그룹화를 진행 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91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</a:t>
            </a:r>
            <a:r>
              <a:rPr lang="en-US" altLang="ko-KR" baseline="0" dirty="0"/>
              <a:t>CloudWatch</a:t>
            </a:r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진행한 로그 그룹화가 완료되면 그룹별 </a:t>
            </a:r>
            <a:r>
              <a:rPr lang="en-US" altLang="ko-KR" dirty="0" err="1"/>
              <a:t>DashBoard</a:t>
            </a:r>
            <a:r>
              <a:rPr lang="ko-KR" altLang="en-US" dirty="0"/>
              <a:t>를 구성할 예정이고</a:t>
            </a:r>
            <a:r>
              <a:rPr lang="en-US" altLang="ko-KR" dirty="0"/>
              <a:t>,</a:t>
            </a:r>
            <a:r>
              <a:rPr lang="ko-KR" altLang="en-US" dirty="0"/>
              <a:t> 이를 통하여 주제별 로그를 확인 할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로그 성격상 실시간 감시 및 즉각적인 조치가 필요한 성격의 로그들은 따로 </a:t>
            </a:r>
            <a:r>
              <a:rPr lang="ko-KR" altLang="en-US" dirty="0" err="1"/>
              <a:t>경보설정하여</a:t>
            </a:r>
            <a:r>
              <a:rPr lang="ko-KR" altLang="en-US" dirty="0"/>
              <a:t> 콘솔 화면 이외의 감시 루트를 확보할 생각입니다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676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13, Inspector, Security</a:t>
            </a:r>
            <a:r>
              <a:rPr lang="en-US" altLang="ko-KR" baseline="0"/>
              <a:t> Hub </a:t>
            </a:r>
            <a:r>
              <a:rPr lang="ko-KR" altLang="en-US" baseline="0"/>
              <a:t>설명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김진수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27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작업내용 </a:t>
            </a:r>
            <a:r>
              <a:rPr lang="en-US" altLang="ko-KR" dirty="0"/>
              <a:t>–  Inspector, Security</a:t>
            </a:r>
            <a:r>
              <a:rPr lang="en-US" altLang="ko-KR" baseline="0" dirty="0"/>
              <a:t> Hub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김진수</a:t>
            </a:r>
            <a:endParaRPr lang="en-US" altLang="ko-KR" dirty="0"/>
          </a:p>
          <a:p>
            <a:r>
              <a:rPr lang="en-US" altLang="ko-KR" dirty="0"/>
              <a:t>Inspector </a:t>
            </a:r>
            <a:r>
              <a:rPr lang="ko-KR" altLang="en-US" dirty="0"/>
              <a:t>서비스를 활용하여 </a:t>
            </a:r>
            <a:r>
              <a:rPr lang="en-US" altLang="ko-KR" dirty="0"/>
              <a:t>AWS</a:t>
            </a:r>
            <a:r>
              <a:rPr lang="ko-KR" altLang="en-US" dirty="0"/>
              <a:t>에 배포한 애플리케이션의</a:t>
            </a:r>
            <a:r>
              <a:rPr lang="ko-KR" altLang="en-US" baseline="0" dirty="0"/>
              <a:t> 자동 보안 평가를 하려합니다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통하여 인스턴스의 의도하지 않은 네트워크 접근성과 취약성을 주기적으로 확인 할 수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정기적으로 배포되는 리포트를 통하여 보안문제를 점검하려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Security Hub </a:t>
            </a:r>
            <a:r>
              <a:rPr lang="ko-KR" altLang="en-US" baseline="0" dirty="0"/>
              <a:t>시스템을 통해선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내의 각종 보안 서비스들의 데이터를 수집하여 관리를 용이하게 하려합니다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Flow</a:t>
            </a:r>
            <a:r>
              <a:rPr lang="ko-KR" altLang="en-US" baseline="0" dirty="0"/>
              <a:t>는 그림과 같으며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내부 서비스와의 통합을 완료한 이 후 시간적인 여유가 확보된다면 추후 타사 서비스와 연동하여 </a:t>
            </a:r>
            <a:r>
              <a:rPr lang="en-US" altLang="ko-KR" baseline="0" dirty="0" err="1"/>
              <a:t>Cloudwatch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데이터를 확인 할 수 있도록 구현 해 볼 계획을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타사 서비스와의 연동을 제공하는 </a:t>
            </a:r>
            <a:r>
              <a:rPr lang="ko-KR" altLang="en-US" baseline="0" dirty="0" err="1"/>
              <a:t>서드파티는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개가 있으며 </a:t>
            </a:r>
            <a:r>
              <a:rPr lang="ko-KR" altLang="en-US" baseline="0" dirty="0" err="1"/>
              <a:t>크라우드스트라이크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맥아피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스플렁크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21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작업내용 </a:t>
            </a:r>
            <a:r>
              <a:rPr lang="en-US" altLang="ko-KR"/>
              <a:t>– </a:t>
            </a:r>
            <a:r>
              <a:rPr lang="ko-KR" altLang="en-US"/>
              <a:t>레이어</a:t>
            </a:r>
            <a:r>
              <a:rPr lang="en-US" altLang="ko-KR"/>
              <a:t>14, Artifact</a:t>
            </a:r>
            <a:r>
              <a:rPr lang="ko-KR" altLang="en-US"/>
              <a:t>가 어떤 기준을 인증해주는지 확인시켜주기</a:t>
            </a:r>
            <a:r>
              <a:rPr lang="en-US" altLang="ko-KR"/>
              <a:t>. ISO27001 </a:t>
            </a:r>
            <a:r>
              <a:rPr lang="ko-KR" altLang="en-US"/>
              <a:t>등</a:t>
            </a:r>
            <a:endParaRPr lang="en-US" altLang="ko-KR" baseline="0"/>
          </a:p>
          <a:p>
            <a:r>
              <a:rPr lang="ko-KR" altLang="en-US"/>
              <a:t>담당자 </a:t>
            </a:r>
            <a:r>
              <a:rPr lang="en-US" altLang="ko-KR"/>
              <a:t>: </a:t>
            </a:r>
            <a:r>
              <a:rPr lang="ko-KR" altLang="en-US"/>
              <a:t>우원하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모든 레이어 설명이 끝나고</a:t>
            </a:r>
            <a:r>
              <a:rPr lang="en-US" altLang="ko-KR"/>
              <a:t>, </a:t>
            </a:r>
            <a:r>
              <a:rPr lang="ko-KR" altLang="en-US"/>
              <a:t>다시 합체된 아키텍처를 확인함</a:t>
            </a:r>
            <a:r>
              <a:rPr lang="en-US" altLang="ko-KR"/>
              <a:t>)</a:t>
            </a:r>
          </a:p>
          <a:p>
            <a:r>
              <a:rPr lang="en-US" altLang="ko-KR"/>
              <a:t>(</a:t>
            </a:r>
            <a:r>
              <a:rPr lang="ko-KR" altLang="en-US"/>
              <a:t>결론 한마디</a:t>
            </a:r>
            <a:r>
              <a:rPr lang="en-US" altLang="ko-KR"/>
              <a:t>)</a:t>
            </a:r>
          </a:p>
          <a:p>
            <a:r>
              <a:rPr lang="ko-KR" altLang="en-US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/>
              <a:t>데이터 </a:t>
            </a:r>
            <a:r>
              <a:rPr lang="en-US" altLang="ko-KR"/>
              <a:t>3</a:t>
            </a:r>
            <a:r>
              <a:rPr lang="ko-KR" altLang="en-US"/>
              <a:t>법을 준수하며 안전하게 이전이 가능할 것으로 </a:t>
            </a:r>
            <a:r>
              <a:rPr lang="ko-KR" altLang="en-US" smtClean="0"/>
              <a:t>보입니다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73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(</a:t>
            </a:r>
            <a:r>
              <a:rPr lang="ko-KR" altLang="en-US" smtClean="0"/>
              <a:t>모든 레이어 설명이 끝나고</a:t>
            </a:r>
            <a:r>
              <a:rPr lang="en-US" altLang="ko-KR" smtClean="0"/>
              <a:t>, </a:t>
            </a:r>
            <a:r>
              <a:rPr lang="ko-KR" altLang="en-US" smtClean="0"/>
              <a:t>다시 합체된 아키텍처를 확인함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결론 한마디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따라서 의료 마이데이터를 활용하는 서비스가 클라우드로 이전할 경우 이러한 아키텍처를 모델로 하여 마이그레이션한다면 </a:t>
            </a:r>
          </a:p>
          <a:p>
            <a:r>
              <a:rPr lang="ko-KR" altLang="en-US" smtClean="0"/>
              <a:t>데이터 </a:t>
            </a:r>
            <a:r>
              <a:rPr lang="en-US" altLang="ko-KR" smtClean="0"/>
              <a:t>3</a:t>
            </a:r>
            <a:r>
              <a:rPr lang="ko-KR" altLang="en-US" smtClean="0"/>
              <a:t>법을 준수하며 안전하게 이전이 가능할 것으로 보입니다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849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7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, </a:t>
            </a:r>
            <a:r>
              <a:rPr lang="ko-KR" altLang="en-US" sz="1200" kern="0" smtClean="0"/>
              <a:t>마이헬스웨이 등 의료 마이데이터를 활용한 기업의 클라우드 마이그레이션 </a:t>
            </a:r>
            <a:endParaRPr lang="en-US" altLang="ko-KR" sz="1200" kern="0" smtClean="0"/>
          </a:p>
          <a:p>
            <a:pPr latinLnBrk="0"/>
            <a:r>
              <a:rPr lang="ko-KR" altLang="en-US" sz="1200" kern="0" smtClean="0"/>
              <a:t>이 중 라이프월릿은 사용자의 의료 기록을 공단으로부터 제공받아 관련 서비스와 상품을 추천해주는 서비스이다</a:t>
            </a:r>
            <a:r>
              <a:rPr lang="en-US" altLang="ko-KR" sz="1200" kern="0" smtClean="0"/>
              <a:t>.</a:t>
            </a:r>
          </a:p>
          <a:p>
            <a:pPr latinLnBrk="0"/>
            <a:r>
              <a:rPr lang="ko-KR" altLang="en-US" sz="1200" kern="0" smtClean="0"/>
              <a:t>따라서 우리는 의료 마이데이터를 활용하는 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라이프월릿</a:t>
            </a:r>
            <a:r>
              <a:rPr lang="en-US" altLang="ko-KR" sz="1200" kern="0" smtClean="0"/>
              <a:t>"</a:t>
            </a:r>
            <a:r>
              <a:rPr lang="ko-KR" altLang="en-US" sz="1200" kern="0" smtClean="0"/>
              <a:t>이라는 서비스를 데이터 </a:t>
            </a:r>
            <a:r>
              <a:rPr lang="en-US" altLang="ko-KR" sz="1200" kern="0" smtClean="0"/>
              <a:t>3</a:t>
            </a:r>
            <a:r>
              <a:rPr lang="ko-KR" altLang="en-US" sz="1200" kern="0" smtClean="0"/>
              <a:t>법을 준수하여 마이그레이션하고 </a:t>
            </a:r>
          </a:p>
          <a:p>
            <a:pPr latinLnBrk="0"/>
            <a:r>
              <a:rPr lang="ko-KR" altLang="en-US" sz="1200" kern="0" smtClean="0"/>
              <a:t>안전한 클라우드 보안 참조 모델을 제시하고자 한다</a:t>
            </a:r>
            <a:r>
              <a:rPr lang="en-US" altLang="ko-KR" sz="1200" kern="0" smtClean="0"/>
              <a:t>.(flow chart)</a:t>
            </a:r>
            <a:endParaRPr lang="ko-KR" alt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39004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35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mtClean="0"/>
              <a:t>마감까지 </a:t>
            </a:r>
            <a:r>
              <a:rPr lang="ko-KR" altLang="en-US" dirty="0"/>
              <a:t>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smtClean="0"/>
              <a:t>이제 안전성을 검증하고 시각화하기 위해 차주부터 </a:t>
            </a:r>
            <a:r>
              <a:rPr lang="ko-KR" altLang="en-US" smtClean="0"/>
              <a:t>현재 </a:t>
            </a:r>
            <a:r>
              <a:rPr lang="ko-KR" altLang="en-US" dirty="0"/>
              <a:t>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</a:t>
            </a:r>
            <a:r>
              <a:rPr lang="ko-KR" altLang="en-US"/>
              <a:t>취약점을 </a:t>
            </a:r>
            <a:r>
              <a:rPr lang="ko-KR" altLang="en-US" smtClean="0"/>
              <a:t>정리하고자 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그리고 </a:t>
            </a:r>
            <a:r>
              <a:rPr lang="ko-KR" altLang="en-US" dirty="0"/>
              <a:t>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</a:t>
            </a:r>
            <a:r>
              <a:rPr lang="ko-KR" altLang="en-US"/>
              <a:t>로그를 </a:t>
            </a:r>
            <a:r>
              <a:rPr lang="en-US" altLang="ko-KR" smtClean="0"/>
              <a:t>CloudWatch </a:t>
            </a:r>
            <a:r>
              <a:rPr lang="ko-KR" altLang="en-US" smtClean="0"/>
              <a:t>대시보드를 </a:t>
            </a:r>
            <a:r>
              <a:rPr lang="ko-KR" altLang="en-US"/>
              <a:t>통해 </a:t>
            </a:r>
            <a:r>
              <a:rPr lang="ko-KR" altLang="en-US" smtClean="0"/>
              <a:t>시각화하고자 </a:t>
            </a:r>
            <a:r>
              <a:rPr lang="ko-KR" altLang="en-US" dirty="0"/>
              <a:t>한다</a:t>
            </a:r>
            <a:r>
              <a:rPr lang="en-US" altLang="ko-KR" dirty="0"/>
              <a:t>. &lt;- </a:t>
            </a:r>
            <a:r>
              <a:rPr lang="ko-KR" altLang="en-US" dirty="0"/>
              <a:t>관제 </a:t>
            </a:r>
            <a:r>
              <a:rPr lang="ko-KR" altLang="en-US"/>
              <a:t>관련 </a:t>
            </a:r>
            <a:r>
              <a:rPr lang="ko-KR" altLang="en-US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054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D3CB-62FF-4220-AC56-C5B5B7456E7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42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977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96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인원별</a:t>
            </a:r>
            <a:r>
              <a:rPr lang="ko-KR" altLang="en-US" sz="1200" dirty="0"/>
              <a:t> </a:t>
            </a:r>
            <a:r>
              <a:rPr lang="en-US" altLang="ko-KR" sz="1200" dirty="0"/>
              <a:t>RNR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근거자료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나는 계정 주인으로서 </a:t>
            </a:r>
            <a:r>
              <a:rPr lang="en-US" altLang="ko-KR" sz="1200" dirty="0"/>
              <a:t>AWS </a:t>
            </a:r>
            <a:r>
              <a:rPr lang="ko-KR" altLang="en-US" sz="1200" dirty="0"/>
              <a:t>리소스 활용계획을 수립하여 인프라를 </a:t>
            </a:r>
            <a:r>
              <a:rPr lang="ko-KR" altLang="en-US" sz="1200" dirty="0" err="1"/>
              <a:t>아키텍처링하며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작업자의 권한관리를 담당하고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endParaRPr lang="en-US" altLang="ko-KR" sz="1200" dirty="0"/>
          </a:p>
          <a:p>
            <a:r>
              <a:rPr lang="ko-KR" altLang="en-US" sz="1200" dirty="0"/>
              <a:t>로그관리 및 관제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VPC EC2</a:t>
            </a:r>
            <a:r>
              <a:rPr lang="ko-KR" altLang="en-US" sz="1200" dirty="0"/>
              <a:t>등 네트워크</a:t>
            </a:r>
            <a:r>
              <a:rPr lang="en-US" altLang="ko-KR" sz="1200" dirty="0"/>
              <a:t>/</a:t>
            </a:r>
            <a:r>
              <a:rPr lang="ko-KR" altLang="en-US" sz="1200" dirty="0"/>
              <a:t>가상자원 인프라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WAF, </a:t>
            </a:r>
            <a:r>
              <a:rPr lang="en-US" altLang="ko-KR" sz="1200" dirty="0" err="1"/>
              <a:t>Networkfirewall</a:t>
            </a:r>
            <a:r>
              <a:rPr lang="en-US" altLang="ko-KR" sz="1200" dirty="0"/>
              <a:t>, </a:t>
            </a:r>
            <a:r>
              <a:rPr lang="ko-KR" altLang="en-US" sz="1200" dirty="0"/>
              <a:t>방화벽 담당자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KMS&amp;</a:t>
            </a:r>
            <a:r>
              <a:rPr lang="ko-KR" altLang="en-US" sz="1200" dirty="0"/>
              <a:t>인증 담당자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웹서버 구현 및 </a:t>
            </a:r>
            <a:r>
              <a:rPr lang="en-US" altLang="ko-KR" sz="1200" dirty="0"/>
              <a:t>DB</a:t>
            </a:r>
            <a:r>
              <a:rPr lang="ko-KR" altLang="en-US" sz="1200" dirty="0"/>
              <a:t>담당자로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.(</a:t>
            </a:r>
            <a:r>
              <a:rPr lang="ko-KR" altLang="en-US" sz="1200" dirty="0"/>
              <a:t>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3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4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마감까지 한달 여 남짓 남은 지금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(~~)</a:t>
            </a:r>
            <a:r>
              <a:rPr lang="ko-KR" altLang="en-US" dirty="0"/>
              <a:t>작업을 진행했고 </a:t>
            </a:r>
            <a:r>
              <a:rPr lang="en-US" altLang="ko-KR" dirty="0"/>
              <a:t>(~~)</a:t>
            </a:r>
            <a:r>
              <a:rPr lang="ko-KR" altLang="en-US" dirty="0"/>
              <a:t>작업을 앞두고 있다</a:t>
            </a:r>
            <a:r>
              <a:rPr lang="en-US" altLang="ko-KR" dirty="0"/>
              <a:t>.(WBS</a:t>
            </a:r>
            <a:r>
              <a:rPr lang="ko-KR" altLang="en-US" dirty="0"/>
              <a:t>를 보여주며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마일스톤으로 보자면 </a:t>
            </a:r>
            <a:r>
              <a:rPr lang="en-US" altLang="ko-KR" dirty="0"/>
              <a:t>(~)</a:t>
            </a:r>
            <a:r>
              <a:rPr lang="ko-KR" altLang="en-US" dirty="0"/>
              <a:t>지점까지 완수하였다</a:t>
            </a:r>
            <a:r>
              <a:rPr lang="en-US" altLang="ko-KR" dirty="0"/>
              <a:t>. </a:t>
            </a:r>
            <a:r>
              <a:rPr lang="ko-KR" altLang="en-US" dirty="0"/>
              <a:t>이제 남은 작업은 역순으로 취약점을 발견하는 작업으로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현재 구성된 보안 리소스 설정을 하나씩 해제하면서 </a:t>
            </a:r>
            <a:r>
              <a:rPr lang="ko-KR" altLang="en-US" dirty="0" err="1"/>
              <a:t>모의해킹</a:t>
            </a:r>
            <a:r>
              <a:rPr lang="ko-KR" altLang="en-US" dirty="0"/>
              <a:t> 및 취약점을 진단함으로써 각 보안 리소스와 관련된 취약점을 정리하고 </a:t>
            </a:r>
          </a:p>
          <a:p>
            <a:r>
              <a:rPr lang="ko-KR" altLang="en-US" dirty="0"/>
              <a:t>클라우드 보안 모델로서 활용될 때 이용자로 하여금 취약점별로 </a:t>
            </a:r>
            <a:r>
              <a:rPr lang="ko-KR" altLang="en-US" dirty="0" err="1"/>
              <a:t>보안리소스를</a:t>
            </a:r>
            <a:r>
              <a:rPr lang="ko-KR" altLang="en-US" dirty="0"/>
              <a:t> 선택할 수 있도록 가이드를 제시하고자 한다</a:t>
            </a:r>
            <a:r>
              <a:rPr lang="en-US" altLang="ko-KR" dirty="0"/>
              <a:t>. &lt;- </a:t>
            </a:r>
            <a:r>
              <a:rPr lang="ko-KR" altLang="en-US" dirty="0"/>
              <a:t>취약점 관련 내용</a:t>
            </a:r>
          </a:p>
          <a:p>
            <a:r>
              <a:rPr lang="ko-KR" altLang="en-US" dirty="0"/>
              <a:t>그리고 각 요소에서 발생하는 로그 중 </a:t>
            </a:r>
            <a:r>
              <a:rPr lang="en-US" altLang="ko-KR" dirty="0"/>
              <a:t>(~)</a:t>
            </a:r>
            <a:r>
              <a:rPr lang="ko-KR" altLang="en-US" dirty="0"/>
              <a:t>기준에 의해 선별된 </a:t>
            </a:r>
            <a:r>
              <a:rPr lang="en-US" altLang="ko-KR" dirty="0"/>
              <a:t>(~)</a:t>
            </a:r>
            <a:r>
              <a:rPr lang="ko-KR" altLang="en-US" dirty="0"/>
              <a:t>등의 로그를 </a:t>
            </a:r>
            <a:r>
              <a:rPr lang="en-US" altLang="ko-KR" dirty="0"/>
              <a:t>CloudWatch</a:t>
            </a:r>
            <a:r>
              <a:rPr lang="ko-KR" altLang="en-US" dirty="0"/>
              <a:t>를 통해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?</a:t>
            </a:r>
            <a:r>
              <a:rPr lang="ko-KR" altLang="en-US" dirty="0"/>
              <a:t>시각화</a:t>
            </a:r>
            <a:r>
              <a:rPr lang="en-US" altLang="ko-KR" dirty="0"/>
              <a:t>?)</a:t>
            </a:r>
            <a:r>
              <a:rPr lang="ko-KR" altLang="en-US" dirty="0"/>
              <a:t>하고 </a:t>
            </a:r>
            <a:r>
              <a:rPr lang="en-US" altLang="ko-KR" dirty="0"/>
              <a:t>(</a:t>
            </a:r>
            <a:r>
              <a:rPr lang="ko-KR" altLang="en-US" dirty="0"/>
              <a:t>관제</a:t>
            </a:r>
            <a:r>
              <a:rPr lang="en-US" altLang="ko-KR" dirty="0"/>
              <a:t>?)</a:t>
            </a:r>
            <a:r>
              <a:rPr lang="ko-KR" altLang="en-US" dirty="0"/>
              <a:t>하고자 한다</a:t>
            </a:r>
            <a:r>
              <a:rPr lang="en-US" altLang="ko-KR" dirty="0"/>
              <a:t>. &lt;- </a:t>
            </a:r>
            <a:r>
              <a:rPr lang="ko-KR" altLang="en-US" dirty="0"/>
              <a:t>관제 관련 내용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3, 4</a:t>
            </a:r>
            <a:r>
              <a:rPr lang="ko-KR" altLang="en-US" dirty="0"/>
              <a:t>조가 각각 </a:t>
            </a:r>
            <a:r>
              <a:rPr lang="ko-KR" altLang="en-US" dirty="0" err="1"/>
              <a:t>모의해킹</a:t>
            </a:r>
            <a:r>
              <a:rPr lang="ko-KR" altLang="en-US" dirty="0"/>
              <a:t> 전문 팀</a:t>
            </a:r>
            <a:r>
              <a:rPr lang="en-US" altLang="ko-KR" dirty="0"/>
              <a:t>, </a:t>
            </a:r>
            <a:r>
              <a:rPr lang="ko-KR" altLang="en-US" dirty="0"/>
              <a:t>관제 전문 팀이므로 </a:t>
            </a:r>
            <a:r>
              <a:rPr lang="en-US" altLang="ko-KR" dirty="0"/>
              <a:t>(</a:t>
            </a:r>
            <a:r>
              <a:rPr lang="ko-KR" altLang="en-US" dirty="0"/>
              <a:t>이러한 부분</a:t>
            </a:r>
            <a:r>
              <a:rPr lang="en-US" altLang="ko-KR" dirty="0"/>
              <a:t>)</a:t>
            </a:r>
            <a:r>
              <a:rPr lang="ko-KR" altLang="en-US" dirty="0"/>
              <a:t>을 협업하는 방향으로 상호 완성도를 높이고자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6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1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2400" y="1268400"/>
            <a:ext cx="5771600" cy="31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400" y="4831367"/>
            <a:ext cx="3574400" cy="9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9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2400" y="3138900"/>
            <a:ext cx="406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2400" y="4604200"/>
            <a:ext cx="3362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0" y="1346800"/>
            <a:ext cx="4064000" cy="18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0889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2400" y="7211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5507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746643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024900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746635" y="4014600"/>
            <a:ext cx="341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024900" y="31471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218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2400" y="2409167"/>
            <a:ext cx="5052000" cy="35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2400" y="14251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612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95300" y="2693517"/>
            <a:ext cx="5388000" cy="2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4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586400" y="1864684"/>
            <a:ext cx="565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6688300" y="3157700"/>
            <a:ext cx="4563200" cy="1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74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518967" y="4194151"/>
            <a:ext cx="57212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1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29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2182000" y="2796467"/>
            <a:ext cx="8285200" cy="1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844800" y="4414233"/>
            <a:ext cx="6959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3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101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2216000" y="20491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2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2160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216000" y="4131933"/>
            <a:ext cx="3556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0223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2160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7537300" y="20491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6343500" y="21159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37300" y="25781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7537300" y="4131933"/>
            <a:ext cx="3632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3600" y="4198700"/>
            <a:ext cx="12064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7537300" y="46609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38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9524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24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782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45782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8204000" y="4081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8204000" y="4610100"/>
            <a:ext cx="303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4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1038251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038251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4624700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624700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8214337" y="2577167"/>
            <a:ext cx="288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8214337" y="4598967"/>
            <a:ext cx="28856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03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7621500" y="4745567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621500" y="5274533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7621512" y="2984600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7621512" y="3513567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7621491" y="1223633"/>
            <a:ext cx="3635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621491" y="1752600"/>
            <a:ext cx="3635200" cy="1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5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235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35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235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235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7832500" y="20491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7832500" y="2578100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7832500" y="4131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7832500" y="4660900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0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83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83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83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83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7318200" y="28482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7318200" y="2124667"/>
            <a:ext cx="30356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7318200" y="5223167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7318200" y="4499567"/>
            <a:ext cx="3035600" cy="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00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2"/>
          </p:nvPr>
        </p:nvSpPr>
        <p:spPr>
          <a:xfrm>
            <a:off x="952400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952400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3"/>
          </p:nvPr>
        </p:nvSpPr>
        <p:spPr>
          <a:xfrm>
            <a:off x="45781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4"/>
          </p:nvPr>
        </p:nvSpPr>
        <p:spPr>
          <a:xfrm>
            <a:off x="4578189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5"/>
          </p:nvPr>
        </p:nvSpPr>
        <p:spPr>
          <a:xfrm>
            <a:off x="8203984" y="2607933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6"/>
          </p:nvPr>
        </p:nvSpPr>
        <p:spPr>
          <a:xfrm>
            <a:off x="8203995" y="3086100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7"/>
          </p:nvPr>
        </p:nvSpPr>
        <p:spPr>
          <a:xfrm>
            <a:off x="952400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8"/>
          </p:nvPr>
        </p:nvSpPr>
        <p:spPr>
          <a:xfrm>
            <a:off x="952400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9"/>
          </p:nvPr>
        </p:nvSpPr>
        <p:spPr>
          <a:xfrm>
            <a:off x="45781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3"/>
          </p:nvPr>
        </p:nvSpPr>
        <p:spPr>
          <a:xfrm>
            <a:off x="4578189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14"/>
          </p:nvPr>
        </p:nvSpPr>
        <p:spPr>
          <a:xfrm>
            <a:off x="8203984" y="50133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5"/>
          </p:nvPr>
        </p:nvSpPr>
        <p:spPr>
          <a:xfrm>
            <a:off x="8203995" y="5491467"/>
            <a:ext cx="30356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601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5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6746643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027367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6746633" y="4979800"/>
            <a:ext cx="34180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2027367" y="2042267"/>
            <a:ext cx="34180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062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2" hasCustomPrompt="1"/>
          </p:nvPr>
        </p:nvSpPr>
        <p:spPr>
          <a:xfrm>
            <a:off x="5943600" y="17681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5943600" y="23827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3" hasCustomPrompt="1"/>
          </p:nvPr>
        </p:nvSpPr>
        <p:spPr>
          <a:xfrm>
            <a:off x="5943600" y="32844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4"/>
          </p:nvPr>
        </p:nvSpPr>
        <p:spPr>
          <a:xfrm>
            <a:off x="5943600" y="38990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5" hasCustomPrompt="1"/>
          </p:nvPr>
        </p:nvSpPr>
        <p:spPr>
          <a:xfrm>
            <a:off x="5943600" y="4800767"/>
            <a:ext cx="4305600" cy="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6"/>
          </p:nvPr>
        </p:nvSpPr>
        <p:spPr>
          <a:xfrm>
            <a:off x="5943600" y="5415367"/>
            <a:ext cx="43056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238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1">
  <p:cSld name="Numbers and text 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 hasCustomPrompt="1"/>
          </p:nvPr>
        </p:nvSpPr>
        <p:spPr>
          <a:xfrm>
            <a:off x="5950068" y="25937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3" hasCustomPrompt="1"/>
          </p:nvPr>
        </p:nvSpPr>
        <p:spPr>
          <a:xfrm>
            <a:off x="4036733" y="2391008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8204000" y="4932600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4481340" y="4510933"/>
            <a:ext cx="2205200" cy="7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952400" y="37071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/>
          </p:nvPr>
        </p:nvSpPr>
        <p:spPr>
          <a:xfrm>
            <a:off x="8204000" y="4389500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7"/>
          </p:nvPr>
        </p:nvSpPr>
        <p:spPr>
          <a:xfrm>
            <a:off x="952400" y="31640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8"/>
          </p:nvPr>
        </p:nvSpPr>
        <p:spPr>
          <a:xfrm>
            <a:off x="8204000" y="2650751"/>
            <a:ext cx="3035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9"/>
          </p:nvPr>
        </p:nvSpPr>
        <p:spPr>
          <a:xfrm>
            <a:off x="8204000" y="2107651"/>
            <a:ext cx="3035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642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4063067" y="4379384"/>
            <a:ext cx="3743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248467" y="2406464"/>
            <a:ext cx="53728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359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6528400" y="2006600"/>
            <a:ext cx="4711200" cy="9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6540500" y="3157700"/>
            <a:ext cx="4711200" cy="1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905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952400" y="1864700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964300" y="3157700"/>
            <a:ext cx="4103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96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952400" y="2739367"/>
            <a:ext cx="45632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964300" y="4032367"/>
            <a:ext cx="3861600" cy="1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572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952400" y="1924833"/>
            <a:ext cx="10287200" cy="4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977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86259" y="165147"/>
            <a:ext cx="11403959" cy="6013981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525590" y="615650"/>
            <a:ext cx="11403959" cy="6013981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358900" y="1078133"/>
            <a:ext cx="47372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358900" y="2385333"/>
            <a:ext cx="47372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358900" y="5083933"/>
            <a:ext cx="456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7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79258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3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5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88867" y="273000"/>
            <a:ext cx="12103171" cy="65852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209401" y="540900"/>
            <a:ext cx="11982580" cy="63304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0820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60BC-85D6-4D2C-9406-79595A951C05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DEBF-F925-4888-A578-1843F326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5F8F5-CCAA-46FC-BCBC-D379B3BBE0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FDCD5-87B8-4475-BCAE-7EB128848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3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0590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.svg"/><Relationship Id="rId18" Type="http://schemas.openxmlformats.org/officeDocument/2006/relationships/image" Target="../media/image50.png"/><Relationship Id="rId3" Type="http://schemas.openxmlformats.org/officeDocument/2006/relationships/image" Target="../media/image34.png"/><Relationship Id="rId21" Type="http://schemas.openxmlformats.org/officeDocument/2006/relationships/image" Target="../media/image53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17" Type="http://schemas.openxmlformats.org/officeDocument/2006/relationships/image" Target="../media/image49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24" Type="http://schemas.openxmlformats.org/officeDocument/2006/relationships/image" Target="../media/image25.sv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14" Type="http://schemas.openxmlformats.org/officeDocument/2006/relationships/image" Target="../media/image39.png"/><Relationship Id="rId2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69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69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71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3" Type="http://schemas.openxmlformats.org/officeDocument/2006/relationships/image" Target="../media/image3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8" Type="http://schemas.openxmlformats.org/officeDocument/2006/relationships/image" Target="../media/image45.png"/><Relationship Id="rId51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3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1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6.png"/><Relationship Id="rId20" Type="http://schemas.openxmlformats.org/officeDocument/2006/relationships/image" Target="../media/image36.png"/><Relationship Id="rId29" Type="http://schemas.openxmlformats.org/officeDocument/2006/relationships/image" Target="../media/image50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4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102.png"/><Relationship Id="rId20" Type="http://schemas.openxmlformats.org/officeDocument/2006/relationships/image" Target="../media/image36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4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102.png"/><Relationship Id="rId20" Type="http://schemas.openxmlformats.org/officeDocument/2006/relationships/image" Target="../media/image36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54.png"/><Relationship Id="rId26" Type="http://schemas.openxmlformats.org/officeDocument/2006/relationships/image" Target="../media/image49.svg"/><Relationship Id="rId39" Type="http://schemas.openxmlformats.org/officeDocument/2006/relationships/image" Target="../media/image56.png"/><Relationship Id="rId21" Type="http://schemas.openxmlformats.org/officeDocument/2006/relationships/image" Target="../media/image90.png"/><Relationship Id="rId34" Type="http://schemas.openxmlformats.org/officeDocument/2006/relationships/image" Target="../media/image95.png"/><Relationship Id="rId42" Type="http://schemas.openxmlformats.org/officeDocument/2006/relationships/image" Target="../media/image45.svg"/><Relationship Id="rId47" Type="http://schemas.openxmlformats.org/officeDocument/2006/relationships/image" Target="../media/image92.png"/><Relationship Id="rId50" Type="http://schemas.openxmlformats.org/officeDocument/2006/relationships/image" Target="../media/image103.png"/><Relationship Id="rId55" Type="http://schemas.openxmlformats.org/officeDocument/2006/relationships/image" Target="../media/image61.png"/><Relationship Id="rId63" Type="http://schemas.openxmlformats.org/officeDocument/2006/relationships/image" Target="../media/image46.png"/><Relationship Id="rId68" Type="http://schemas.openxmlformats.org/officeDocument/2006/relationships/image" Target="../media/image88.png"/><Relationship Id="rId7" Type="http://schemas.openxmlformats.org/officeDocument/2006/relationships/image" Target="../media/image44.png"/><Relationship Id="rId71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7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7.png"/><Relationship Id="rId24" Type="http://schemas.openxmlformats.org/officeDocument/2006/relationships/image" Target="../media/image51.svg"/><Relationship Id="rId32" Type="http://schemas.openxmlformats.org/officeDocument/2006/relationships/image" Target="../media/image64.png"/><Relationship Id="rId37" Type="http://schemas.openxmlformats.org/officeDocument/2006/relationships/image" Target="../media/image73.png"/><Relationship Id="rId40" Type="http://schemas.openxmlformats.org/officeDocument/2006/relationships/image" Target="../media/image69.png"/><Relationship Id="rId45" Type="http://schemas.openxmlformats.org/officeDocument/2006/relationships/image" Target="../media/image76.png"/><Relationship Id="rId53" Type="http://schemas.openxmlformats.org/officeDocument/2006/relationships/image" Target="../media/image59.png"/><Relationship Id="rId58" Type="http://schemas.openxmlformats.org/officeDocument/2006/relationships/image" Target="../media/image62.png"/><Relationship Id="rId66" Type="http://schemas.openxmlformats.org/officeDocument/2006/relationships/image" Target="../media/image97.png"/><Relationship Id="rId5" Type="http://schemas.openxmlformats.org/officeDocument/2006/relationships/image" Target="../media/image35.png"/><Relationship Id="rId15" Type="http://schemas.openxmlformats.org/officeDocument/2006/relationships/image" Target="../media/image43.svg"/><Relationship Id="rId23" Type="http://schemas.openxmlformats.org/officeDocument/2006/relationships/image" Target="../media/image79.png"/><Relationship Id="rId28" Type="http://schemas.openxmlformats.org/officeDocument/2006/relationships/image" Target="../media/image39.png"/><Relationship Id="rId36" Type="http://schemas.openxmlformats.org/officeDocument/2006/relationships/image" Target="../media/image65.png"/><Relationship Id="rId49" Type="http://schemas.openxmlformats.org/officeDocument/2006/relationships/image" Target="../media/image102.png"/><Relationship Id="rId57" Type="http://schemas.openxmlformats.org/officeDocument/2006/relationships/image" Target="../media/image53.png"/><Relationship Id="rId61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87.png"/><Relationship Id="rId31" Type="http://schemas.openxmlformats.org/officeDocument/2006/relationships/image" Target="../media/image45.png"/><Relationship Id="rId44" Type="http://schemas.openxmlformats.org/officeDocument/2006/relationships/image" Target="../media/image85.png"/><Relationship Id="rId52" Type="http://schemas.openxmlformats.org/officeDocument/2006/relationships/image" Target="../media/image66.png"/><Relationship Id="rId60" Type="http://schemas.openxmlformats.org/officeDocument/2006/relationships/image" Target="../media/image63.png"/><Relationship Id="rId65" Type="http://schemas.openxmlformats.org/officeDocument/2006/relationships/image" Target="../media/image51.png"/><Relationship Id="rId4" Type="http://schemas.openxmlformats.org/officeDocument/2006/relationships/image" Target="../media/image34.png"/><Relationship Id="rId9" Type="http://schemas.openxmlformats.org/officeDocument/2006/relationships/image" Target="../media/image9.svg"/><Relationship Id="rId14" Type="http://schemas.openxmlformats.org/officeDocument/2006/relationships/image" Target="../media/image74.png"/><Relationship Id="rId22" Type="http://schemas.openxmlformats.org/officeDocument/2006/relationships/image" Target="../media/image91.png"/><Relationship Id="rId27" Type="http://schemas.openxmlformats.org/officeDocument/2006/relationships/image" Target="../media/image68.png"/><Relationship Id="rId30" Type="http://schemas.openxmlformats.org/officeDocument/2006/relationships/image" Target="../media/image70.png"/><Relationship Id="rId35" Type="http://schemas.openxmlformats.org/officeDocument/2006/relationships/image" Target="../media/image96.png"/><Relationship Id="rId43" Type="http://schemas.openxmlformats.org/officeDocument/2006/relationships/image" Target="../media/image84.png"/><Relationship Id="rId48" Type="http://schemas.openxmlformats.org/officeDocument/2006/relationships/image" Target="../media/image107.png"/><Relationship Id="rId56" Type="http://schemas.openxmlformats.org/officeDocument/2006/relationships/image" Target="../media/image49.png"/><Relationship Id="rId64" Type="http://schemas.openxmlformats.org/officeDocument/2006/relationships/image" Target="../media/image50.png"/><Relationship Id="rId69" Type="http://schemas.openxmlformats.org/officeDocument/2006/relationships/image" Target="../media/image80.png"/><Relationship Id="rId8" Type="http://schemas.openxmlformats.org/officeDocument/2006/relationships/image" Target="../media/image38.png"/><Relationship Id="rId51" Type="http://schemas.openxmlformats.org/officeDocument/2006/relationships/image" Target="../media/image77.png"/><Relationship Id="rId3" Type="http://schemas.openxmlformats.org/officeDocument/2006/relationships/image" Target="../media/image67.png"/><Relationship Id="rId12" Type="http://schemas.openxmlformats.org/officeDocument/2006/relationships/image" Target="../media/image93.png"/><Relationship Id="rId17" Type="http://schemas.openxmlformats.org/officeDocument/2006/relationships/image" Target="../media/image48.png"/><Relationship Id="rId25" Type="http://schemas.openxmlformats.org/officeDocument/2006/relationships/image" Target="../media/image78.png"/><Relationship Id="rId33" Type="http://schemas.openxmlformats.org/officeDocument/2006/relationships/image" Target="../media/image58.png"/><Relationship Id="rId38" Type="http://schemas.openxmlformats.org/officeDocument/2006/relationships/image" Target="../media/image41.png"/><Relationship Id="rId46" Type="http://schemas.openxmlformats.org/officeDocument/2006/relationships/image" Target="../media/image86.png"/><Relationship Id="rId59" Type="http://schemas.openxmlformats.org/officeDocument/2006/relationships/image" Target="../media/image52.png"/><Relationship Id="rId67" Type="http://schemas.openxmlformats.org/officeDocument/2006/relationships/image" Target="../media/image104.png"/><Relationship Id="rId20" Type="http://schemas.openxmlformats.org/officeDocument/2006/relationships/image" Target="../media/image89.png"/><Relationship Id="rId41" Type="http://schemas.openxmlformats.org/officeDocument/2006/relationships/image" Target="../media/image75.png"/><Relationship Id="rId54" Type="http://schemas.openxmlformats.org/officeDocument/2006/relationships/image" Target="../media/image60.png"/><Relationship Id="rId62" Type="http://schemas.openxmlformats.org/officeDocument/2006/relationships/image" Target="../media/image25.svg"/><Relationship Id="rId70" Type="http://schemas.openxmlformats.org/officeDocument/2006/relationships/image" Target="../media/image53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47.png"/><Relationship Id="rId39" Type="http://schemas.openxmlformats.org/officeDocument/2006/relationships/image" Target="../media/image74.png"/><Relationship Id="rId21" Type="http://schemas.openxmlformats.org/officeDocument/2006/relationships/image" Target="../media/image37.png"/><Relationship Id="rId34" Type="http://schemas.openxmlformats.org/officeDocument/2006/relationships/image" Target="../media/image25.svg"/><Relationship Id="rId42" Type="http://schemas.openxmlformats.org/officeDocument/2006/relationships/image" Target="../media/image69.png"/><Relationship Id="rId47" Type="http://schemas.openxmlformats.org/officeDocument/2006/relationships/image" Target="../media/image78.png"/><Relationship Id="rId50" Type="http://schemas.openxmlformats.org/officeDocument/2006/relationships/image" Target="../media/image51.sv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10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24" Type="http://schemas.openxmlformats.org/officeDocument/2006/relationships/image" Target="../media/image39.png"/><Relationship Id="rId32" Type="http://schemas.openxmlformats.org/officeDocument/2006/relationships/image" Target="../media/image54.png"/><Relationship Id="rId37" Type="http://schemas.openxmlformats.org/officeDocument/2006/relationships/image" Target="../media/image56.png"/><Relationship Id="rId40" Type="http://schemas.openxmlformats.org/officeDocument/2006/relationships/image" Target="../media/image43.sv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40.png"/><Relationship Id="rId15" Type="http://schemas.openxmlformats.org/officeDocument/2006/relationships/image" Target="../media/image63.png"/><Relationship Id="rId23" Type="http://schemas.openxmlformats.org/officeDocument/2006/relationships/image" Target="../media/image9.svg"/><Relationship Id="rId28" Type="http://schemas.openxmlformats.org/officeDocument/2006/relationships/image" Target="../media/image49.png"/><Relationship Id="rId36" Type="http://schemas.openxmlformats.org/officeDocument/2006/relationships/image" Target="../media/image68.png"/><Relationship Id="rId49" Type="http://schemas.openxmlformats.org/officeDocument/2006/relationships/image" Target="../media/image79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31" Type="http://schemas.openxmlformats.org/officeDocument/2006/relationships/image" Target="../media/image52.png"/><Relationship Id="rId44" Type="http://schemas.openxmlformats.org/officeDocument/2006/relationships/image" Target="../media/image45.svg"/><Relationship Id="rId52" Type="http://schemas.openxmlformats.org/officeDocument/2006/relationships/image" Target="../media/image53.sv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22" Type="http://schemas.openxmlformats.org/officeDocument/2006/relationships/image" Target="../media/image38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49.sv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4.png"/><Relationship Id="rId8" Type="http://schemas.openxmlformats.org/officeDocument/2006/relationships/image" Target="../media/image45.png"/><Relationship Id="rId51" Type="http://schemas.openxmlformats.org/officeDocument/2006/relationships/image" Target="../media/image80.png"/><Relationship Id="rId3" Type="http://schemas.openxmlformats.org/officeDocument/2006/relationships/image" Target="../media/image3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3.png"/><Relationship Id="rId33" Type="http://schemas.openxmlformats.org/officeDocument/2006/relationships/image" Target="../media/image55.png"/><Relationship Id="rId38" Type="http://schemas.openxmlformats.org/officeDocument/2006/relationships/image" Target="../media/image73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102.png"/><Relationship Id="rId20" Type="http://schemas.openxmlformats.org/officeDocument/2006/relationships/image" Target="../media/image36.png"/><Relationship Id="rId41" Type="http://schemas.openxmlformats.org/officeDocument/2006/relationships/image" Target="../media/image70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2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" y="255628"/>
            <a:ext cx="12022354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116" y="1166275"/>
            <a:ext cx="4477366" cy="2831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148" y="574233"/>
            <a:ext cx="3946540" cy="251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032" y="3663624"/>
            <a:ext cx="3946540" cy="254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5973482" y="1833317"/>
            <a:ext cx="2093666" cy="87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0"/>
          </p:cNvCxnSpPr>
          <p:nvPr/>
        </p:nvCxnSpPr>
        <p:spPr>
          <a:xfrm>
            <a:off x="10058302" y="2883888"/>
            <a:ext cx="0" cy="7797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339451" y="4189601"/>
            <a:ext cx="6036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[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로그인 세션은 일정 시간 후 해제 필요 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– 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위 서비스는 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10</a:t>
            </a:r>
            <a:r>
              <a:rPr lang="ko-KR" altLang="en-US" sz="1400" b="1" dirty="0" smtClean="0">
                <a:latin typeface="+mn-ea"/>
                <a:ea typeface="뫼비우스 Bold" panose="02000500000000000000"/>
              </a:rPr>
              <a:t>분으로 설계</a:t>
            </a:r>
            <a:r>
              <a:rPr lang="en-US" altLang="ko-KR" sz="1400" b="1" dirty="0" smtClean="0">
                <a:latin typeface="+mn-ea"/>
                <a:ea typeface="뫼비우스 Bold" panose="02000500000000000000"/>
              </a:rPr>
              <a:t>]</a:t>
            </a:r>
          </a:p>
          <a:p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개인정보보호법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29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 보호법 시행령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대통령령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30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항의 </a:t>
            </a:r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</a:p>
          <a:p>
            <a:r>
              <a:rPr lang="en-US" altLang="ko-KR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-&gt; 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개인정보의 안전성 확보 조치 기준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조 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항</a:t>
            </a:r>
            <a:endParaRPr lang="en-US" altLang="ko-KR" sz="1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⑤개인정보처리자는 개인정보처리시스템에 대한 불법적인 접근 및 침해사고 방지를 위하여 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개인정보취급자가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일정시간 이상 업무처리를 하지 않는 경우에는 자동으로 시스템 접속이 </a:t>
            </a:r>
            <a:r>
              <a:rPr lang="ko-KR" altLang="en-US" sz="1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차단되도록 </a:t>
            </a:r>
            <a:r>
              <a:rPr lang="ko-KR" altLang="en-US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하여야 한다</a:t>
            </a:r>
            <a:r>
              <a:rPr lang="en-US" altLang="ko-KR" sz="1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1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859" y="5939591"/>
            <a:ext cx="6160439" cy="774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0" y="375772"/>
            <a:ext cx="4533674" cy="2926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90" y="375772"/>
            <a:ext cx="4532236" cy="2926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73" y="3484971"/>
            <a:ext cx="4494571" cy="2902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89" y="3484971"/>
            <a:ext cx="4532237" cy="2902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5299563" y="1865467"/>
            <a:ext cx="10985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8784454" y="2967684"/>
            <a:ext cx="1738" cy="8517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63664" y="5115339"/>
            <a:ext cx="1057255" cy="1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1" y="564534"/>
            <a:ext cx="4303832" cy="2804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1" y="3569122"/>
            <a:ext cx="4303832" cy="2778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718" y="1966687"/>
            <a:ext cx="5531071" cy="3543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화살표 연결선 4"/>
          <p:cNvCxnSpPr/>
          <p:nvPr/>
        </p:nvCxnSpPr>
        <p:spPr>
          <a:xfrm flipH="1">
            <a:off x="3036484" y="3068735"/>
            <a:ext cx="1" cy="10007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115902" y="4585252"/>
            <a:ext cx="1089364" cy="132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7" y="4339401"/>
            <a:ext cx="7169312" cy="2356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81702" y="1312364"/>
            <a:ext cx="6346609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INSERT INTO </a:t>
            </a:r>
            <a:r>
              <a:rPr lang="en-US" altLang="ko-KR" sz="1400" dirty="0" err="1">
                <a:solidFill>
                  <a:srgbClr val="002060"/>
                </a:solidFill>
                <a:latin typeface="Consolas" panose="020B0609020204030204" pitchFamily="49" charset="0"/>
              </a:rPr>
              <a:t>user_data_table</a:t>
            </a:r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 (user, 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pw, … )</a:t>
            </a:r>
            <a:endParaRPr lang="en-US" altLang="ko-KR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VALUES </a:t>
            </a:r>
            <a:r>
              <a:rPr lang="en-US" altLang="ko-KR" sz="140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HEX(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AES_ENCRYPT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KEY_VALUE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400" dirty="0" err="1" smtClean="0">
                <a:solidFill>
                  <a:srgbClr val="002060"/>
                </a:solidFill>
                <a:latin typeface="Consolas" panose="020B0609020204030204" pitchFamily="49" charset="0"/>
              </a:rPr>
              <a:t>SHA2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4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, 256), … );</a:t>
            </a:r>
            <a:endParaRPr lang="ko-KR" alt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2920" y="379374"/>
            <a:ext cx="3276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 정보 가명 처리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314" y="1312364"/>
            <a:ext cx="2553569" cy="2566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56" y="2678490"/>
            <a:ext cx="4112196" cy="1362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579074" y="2271570"/>
            <a:ext cx="5163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user_data_schema.user_data_table</a:t>
            </a:r>
            <a:r>
              <a:rPr lang="ko-KR" altLang="en-US" sz="1600" dirty="0"/>
              <a:t>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7856" y="5289158"/>
            <a:ext cx="4112196" cy="144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928311" y="1598877"/>
            <a:ext cx="12152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33" y="243913"/>
            <a:ext cx="3489462" cy="5702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76" y="241580"/>
            <a:ext cx="3693150" cy="3307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1504" b="1997"/>
          <a:stretch/>
        </p:blipFill>
        <p:spPr>
          <a:xfrm>
            <a:off x="5109164" y="1895414"/>
            <a:ext cx="927544" cy="225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456" y="1932886"/>
            <a:ext cx="956056" cy="2167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3163" y="588470"/>
            <a:ext cx="2943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4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MVC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패턴 기반 설계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747933" y="1514015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Nginx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와 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 사용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747933" y="2265239"/>
            <a:ext cx="3425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docker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컨테이너를 통한 배포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723476" y="3063993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Git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통한 형상관리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228288" y="2115711"/>
            <a:ext cx="12152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633252" y="2265239"/>
            <a:ext cx="1113184" cy="20549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692357" y="1362993"/>
            <a:ext cx="2463922" cy="9022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53" y="4320209"/>
            <a:ext cx="4043639" cy="242618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11853" y="4320209"/>
            <a:ext cx="4121399" cy="242618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102" y="4320209"/>
            <a:ext cx="2509224" cy="239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96" y="779730"/>
            <a:ext cx="4136617" cy="784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3163" y="588470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세션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669789" y="1231199"/>
            <a:ext cx="4095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Flask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flask_login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라이브러리 활용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464" t="18883" r="446" b="16148"/>
          <a:stretch/>
        </p:blipFill>
        <p:spPr>
          <a:xfrm>
            <a:off x="821634" y="1812374"/>
            <a:ext cx="8401879" cy="4659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8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47" y="1242028"/>
            <a:ext cx="6444060" cy="3138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43163" y="588470"/>
            <a:ext cx="4188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*</a:t>
            </a:r>
            <a:r>
              <a:rPr lang="en-US" altLang="ko-KR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개발 파트 진행도 및 이후 계획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612082" y="1242028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전반적인 개발 완료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12082" y="4718575"/>
            <a:ext cx="6566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배포 완료 후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AuroraDB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스냅샷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S3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</a:t>
            </a:r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Macie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분석 적용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612081" y="180077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err="1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인프라 배포 진행중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612081" y="5310578"/>
            <a:ext cx="3400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2000" dirty="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도메인 및 보안 인프라와 결합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761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33" y="1315265"/>
            <a:ext cx="7299472" cy="2275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19" y="3661626"/>
            <a:ext cx="6263659" cy="2275347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79929"/>
              </p:ext>
            </p:extLst>
          </p:nvPr>
        </p:nvGraphicFramePr>
        <p:xfrm>
          <a:off x="1426029" y="54113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Worksheet" showAsIcon="1" r:id="rId7" imgW="914400" imgH="792360" progId="Excel.Sheet.12">
                  <p:embed/>
                </p:oleObj>
              </mc:Choice>
              <mc:Fallback>
                <p:oleObj name="Worksheet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6029" y="54113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5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4832743"/>
            <a:ext cx="2429510" cy="84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5711199" y="5693704"/>
            <a:ext cx="6119495" cy="9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FB4A80-B30E-499A-9BE0-F31D5B88279E}"/>
              </a:ext>
            </a:extLst>
          </p:cNvPr>
          <p:cNvSpPr txBox="1"/>
          <p:nvPr/>
        </p:nvSpPr>
        <p:spPr>
          <a:xfrm>
            <a:off x="1980963" y="2983434"/>
            <a:ext cx="2343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D6B0AC-025D-4F40-8743-FFED192CDA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30BF3-34D2-4963-AAA1-06B4E41692FA}"/>
              </a:ext>
            </a:extLst>
          </p:cNvPr>
          <p:cNvSpPr txBox="1"/>
          <p:nvPr/>
        </p:nvSpPr>
        <p:spPr>
          <a:xfrm>
            <a:off x="1789445" y="2721824"/>
            <a:ext cx="272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0" dirty="0"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D4CF8-076F-4E0C-A875-33398DF9E034}"/>
              </a:ext>
            </a:extLst>
          </p:cNvPr>
          <p:cNvSpPr txBox="1"/>
          <p:nvPr/>
        </p:nvSpPr>
        <p:spPr>
          <a:xfrm>
            <a:off x="7348755" y="956345"/>
            <a:ext cx="33586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AA021-9490-492D-BFA0-BC1E6049DC1C}"/>
              </a:ext>
            </a:extLst>
          </p:cNvPr>
          <p:cNvSpPr txBox="1"/>
          <p:nvPr/>
        </p:nvSpPr>
        <p:spPr>
          <a:xfrm>
            <a:off x="7348755" y="1821613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00AE9-5014-444F-89BA-CBAF3B15FF8A}"/>
              </a:ext>
            </a:extLst>
          </p:cNvPr>
          <p:cNvSpPr txBox="1"/>
          <p:nvPr/>
        </p:nvSpPr>
        <p:spPr>
          <a:xfrm>
            <a:off x="7348755" y="2686881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endParaRPr lang="ko-KR" altLang="en-US" sz="35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235B2-44D2-4E68-94E8-F2D041D72685}"/>
              </a:ext>
            </a:extLst>
          </p:cNvPr>
          <p:cNvSpPr txBox="1"/>
          <p:nvPr/>
        </p:nvSpPr>
        <p:spPr>
          <a:xfrm>
            <a:off x="7348755" y="3552149"/>
            <a:ext cx="2307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C1BE-D0BC-4F53-A967-CD989A5810AB}"/>
              </a:ext>
            </a:extLst>
          </p:cNvPr>
          <p:cNvSpPr txBox="1"/>
          <p:nvPr/>
        </p:nvSpPr>
        <p:spPr>
          <a:xfrm>
            <a:off x="7348755" y="5451962"/>
            <a:ext cx="24288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35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648D2-7349-4FF2-A4D4-ED04A6C6119D}"/>
              </a:ext>
            </a:extLst>
          </p:cNvPr>
          <p:cNvSpPr txBox="1"/>
          <p:nvPr/>
        </p:nvSpPr>
        <p:spPr>
          <a:xfrm>
            <a:off x="7885445" y="4417417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8" idx="0"/>
            <a:endCxn id="209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4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9993" y="388586"/>
            <a:ext cx="9388337" cy="6025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5021" y="4084034"/>
            <a:ext cx="5379140" cy="2608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8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8" idx="3"/>
            <a:endCxn id="189" idx="1"/>
          </p:cNvCxnSpPr>
          <p:nvPr/>
        </p:nvCxnSpPr>
        <p:spPr>
          <a:xfrm>
            <a:off x="3157598" y="4100245"/>
            <a:ext cx="1294092" cy="359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그림 179">
            <a:extLst>
              <a:ext uri="{FF2B5EF4-FFF2-40B4-BE49-F238E27FC236}">
                <a16:creationId xmlns:a16="http://schemas.microsoft.com/office/drawing/2014/main" id="{937E4125-8570-4790-9BB7-B1566D2E91E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689329" y="1113152"/>
            <a:ext cx="4965700" cy="2015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82058AF0-41CC-4ACB-AF21-08144A85B0B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895579" y="3233761"/>
            <a:ext cx="6400800" cy="1558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EF5862BB-1DBC-4CB3-A641-3B9B3EE1E2B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895579" y="4897476"/>
            <a:ext cx="6553200" cy="156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5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6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466640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6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endParaRPr sz="6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66" y="615167"/>
            <a:ext cx="10287200" cy="624000"/>
          </a:xfrm>
        </p:spPr>
        <p:txBody>
          <a:bodyPr/>
          <a:lstStyle/>
          <a:p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 서비스 모니터링 대상 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0249-DC70-43B6-A0D9-BDB683D852A7}"/>
              </a:ext>
            </a:extLst>
          </p:cNvPr>
          <p:cNvSpPr txBox="1"/>
          <p:nvPr/>
        </p:nvSpPr>
        <p:spPr>
          <a:xfrm>
            <a:off x="181915" y="2246867"/>
            <a:ext cx="471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 생성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변경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삭제 관련 로그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6E02A-FDA9-447A-A18F-5134D1C0EDE3}"/>
              </a:ext>
            </a:extLst>
          </p:cNvPr>
          <p:cNvSpPr txBox="1"/>
          <p:nvPr/>
        </p:nvSpPr>
        <p:spPr>
          <a:xfrm>
            <a:off x="181915" y="2937776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서비스에 자체적으로 남는 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3050-A5B8-42FB-8545-0924E56CEA36}"/>
              </a:ext>
            </a:extLst>
          </p:cNvPr>
          <p:cNvSpPr txBox="1"/>
          <p:nvPr/>
        </p:nvSpPr>
        <p:spPr>
          <a:xfrm>
            <a:off x="180462" y="3634578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계정 단위 수행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05DE0-4B8E-49F2-90CD-AA9526302CC6}"/>
              </a:ext>
            </a:extLst>
          </p:cNvPr>
          <p:cNvSpPr txBox="1"/>
          <p:nvPr/>
        </p:nvSpPr>
        <p:spPr>
          <a:xfrm>
            <a:off x="180462" y="4325487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잘못된 논리적 접근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F2F84-BD9B-4397-905F-FC8750692B0F}"/>
              </a:ext>
            </a:extLst>
          </p:cNvPr>
          <p:cNvSpPr txBox="1"/>
          <p:nvPr/>
        </p:nvSpPr>
        <p:spPr>
          <a:xfrm>
            <a:off x="180461" y="5016396"/>
            <a:ext cx="566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5. </a:t>
            </a:r>
            <a:r>
              <a: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클라우드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자원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서버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DB, </a:t>
            </a:r>
            <a:r>
              <a:rPr lang="en-US" altLang="ko-KR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Loadbalance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등</a:t>
            </a:r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성능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9B776-3B5A-4CA3-A8FE-C7DD010DEEEA}"/>
              </a:ext>
            </a:extLst>
          </p:cNvPr>
          <p:cNvSpPr txBox="1"/>
          <p:nvPr/>
        </p:nvSpPr>
        <p:spPr>
          <a:xfrm>
            <a:off x="193992" y="570730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6. </a:t>
            </a:r>
            <a:r>
              <a:rPr lang="ko-KR" altLang="en-US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네트워크 트래픽 로그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F1853-E9F7-4A01-8B40-10799B5BC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6994623" y="1715266"/>
            <a:ext cx="4467756" cy="279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A5ACFE-7DAF-425A-B074-A7FB07B1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9" y="4711320"/>
            <a:ext cx="5122184" cy="19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6B3B6-FDE3-4636-AA71-256C4F8AF3A9}"/>
              </a:ext>
            </a:extLst>
          </p:cNvPr>
          <p:cNvSpPr txBox="1"/>
          <p:nvPr/>
        </p:nvSpPr>
        <p:spPr>
          <a:xfrm>
            <a:off x="6773002" y="590128"/>
            <a:ext cx="501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CloudWatch </a:t>
            </a: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지표를 제공하는 서비스</a:t>
            </a:r>
            <a: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서비스별 로그 분석 및 그룹화</a:t>
            </a:r>
          </a:p>
        </p:txBody>
      </p:sp>
      <p:sp>
        <p:nvSpPr>
          <p:cNvPr id="21" name="Google Shape;2828;p67">
            <a:extLst>
              <a:ext uri="{FF2B5EF4-FFF2-40B4-BE49-F238E27FC236}">
                <a16:creationId xmlns:a16="http://schemas.microsoft.com/office/drawing/2014/main" id="{2D0523CC-A9D8-4D3D-B73C-7F87152D4FDA}"/>
              </a:ext>
            </a:extLst>
          </p:cNvPr>
          <p:cNvSpPr/>
          <p:nvPr/>
        </p:nvSpPr>
        <p:spPr>
          <a:xfrm>
            <a:off x="4899873" y="3280136"/>
            <a:ext cx="1767536" cy="122998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CloudWatch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구성화면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예시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54C99D-0F73-4043-8659-B0E37011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0" y="1713918"/>
            <a:ext cx="4983657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6B930-E455-4B60-86FE-D008FB744809}"/>
              </a:ext>
            </a:extLst>
          </p:cNvPr>
          <p:cNvSpPr txBox="1"/>
          <p:nvPr/>
        </p:nvSpPr>
        <p:spPr>
          <a:xfrm>
            <a:off x="814676" y="5505089"/>
            <a:ext cx="458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 그룹별 </a:t>
            </a:r>
            <a:r>
              <a:rPr lang="en-US" altLang="ko-KR" sz="2000" dirty="0" err="1">
                <a:latin typeface="뫼비우스 Bold" panose="02000500000000000000" pitchFamily="2" charset="-127"/>
                <a:ea typeface="뫼비우스 Bold" panose="02000500000000000000" pitchFamily="2" charset="-127"/>
              </a:rPr>
              <a:t>DashBoard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구성하여 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0283A6-1474-4199-90B4-50DBEA7553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84434" y="2486119"/>
            <a:ext cx="2123274" cy="3018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73D4B5B-7A48-4C63-98A6-7F0CCFC8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38" y="1713918"/>
            <a:ext cx="6174434" cy="35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1714-3BCD-431A-ABE3-94AD025AAC79}"/>
              </a:ext>
            </a:extLst>
          </p:cNvPr>
          <p:cNvSpPr txBox="1"/>
          <p:nvPr/>
        </p:nvSpPr>
        <p:spPr>
          <a:xfrm>
            <a:off x="6801776" y="5512037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경보를 생성하여 특정 활동에 대한 알림 수신</a:t>
            </a:r>
          </a:p>
        </p:txBody>
      </p:sp>
    </p:spTree>
    <p:extLst>
      <p:ext uri="{BB962C8B-B14F-4D97-AF65-F5344CB8AC3E}">
        <p14:creationId xmlns:p14="http://schemas.microsoft.com/office/powerpoint/2010/main" val="9130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6" y="605400"/>
            <a:ext cx="10287200" cy="624000"/>
          </a:xfrm>
        </p:spPr>
        <p:txBody>
          <a:bodyPr/>
          <a:lstStyle/>
          <a:p>
            <a:r>
              <a:rPr lang="en-US" altLang="ko-KR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 &amp; Security Hub</a:t>
            </a:r>
            <a:endParaRPr lang="ko-KR" altLang="en-US" sz="28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ABC5C-70A3-4697-B27F-EC64F10B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3" y="1623329"/>
            <a:ext cx="3911903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4B4367-81CC-4852-B4CC-1CCF868B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86" y="1623329"/>
            <a:ext cx="6966857" cy="398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8D0D4-E2AE-4936-BC3E-20C9FB002602}"/>
              </a:ext>
            </a:extLst>
          </p:cNvPr>
          <p:cNvSpPr txBox="1"/>
          <p:nvPr/>
        </p:nvSpPr>
        <p:spPr>
          <a:xfrm>
            <a:off x="701395" y="5793923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Inspector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통한 인스턴스 별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접근성과 취약성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F0940-F6DB-435F-A42D-9A48E99D1C8C}"/>
              </a:ext>
            </a:extLst>
          </p:cNvPr>
          <p:cNvSpPr txBox="1"/>
          <p:nvPr/>
        </p:nvSpPr>
        <p:spPr>
          <a:xfrm>
            <a:off x="6769001" y="578031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Security Hub </a:t>
            </a:r>
            <a:r>
              <a:rPr lang="ko-KR" altLang="en-US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en-US" altLang="ko-KR" sz="2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Flow</a:t>
            </a:r>
            <a:endParaRPr lang="ko-KR" altLang="en-US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0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66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4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pic>
        <p:nvPicPr>
          <p:cNvPr id="384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=""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38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96DAC541-7B7A-43D3-8B79-37D633B846F1}">
                <asvg:svgBlip xmlns="" xmlns:asvg="http://schemas.microsoft.com/office/drawing/2016/SVG/main" r:embed="rId62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197" idx="1"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88" idx="3"/>
            <a:endCxn id="243" idx="1"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4" idx="3"/>
            <a:endCxn id="277" idx="1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15" idx="3"/>
            <a:endCxn id="277" idx="1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5" idx="3"/>
            <a:endCxn id="215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5" idx="2"/>
            <a:endCxn id="251" idx="0"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1" idx="3"/>
            <a:endCxn id="66" idx="1"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36" idx="3"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2" idx="3"/>
            <a:endCxn id="218" idx="3"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0"/>
            <a:endCxn id="227" idx="1"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77" idx="2"/>
            <a:endCxn id="307" idx="1"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178" idx="1"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53" idx="3"/>
            <a:endCxn id="310" idx="1"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98" idx="2"/>
            <a:endCxn id="205" idx="1"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44" idx="0"/>
            <a:endCxn id="205" idx="1"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41" idx="2"/>
            <a:endCxn id="66" idx="0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66" idx="2"/>
            <a:endCxn id="240" idx="0"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7" idx="2"/>
            <a:endCxn id="253" idx="0"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07" idx="0"/>
            <a:endCxn id="253" idx="2"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8" idx="2"/>
            <a:endCxn id="252" idx="0"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10" idx="0"/>
            <a:endCxn id="252" idx="2"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39" idx="2"/>
            <a:endCxn id="288" idx="0"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21" idx="0"/>
            <a:endCxn id="288" idx="2"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398" idx="1"/>
            <a:endCxn id="53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5" idx="1"/>
            <a:endCxn id="40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2" idx="1"/>
            <a:endCxn id="40" idx="1"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" idx="0"/>
            <a:endCxn id="123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3" idx="3"/>
            <a:endCxn id="40" idx="1"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8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9" idx="0"/>
            <a:endCxn id="45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7" idx="3"/>
            <a:endCxn id="397" idx="1"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8" idx="1"/>
            <a:endCxn id="532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7" idx="1"/>
            <a:endCxn id="532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8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548" idx="2"/>
            <a:endCxn id="153" idx="2"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17" idx="2"/>
            <a:endCxn id="224" idx="2"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21" idx="2"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224" idx="3"/>
            <a:endCxn id="244" idx="2"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39" idx="0"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3" idx="0"/>
            <a:endCxn id="198" idx="0"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8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668" idx="2"/>
            <a:endCxn id="66" idx="1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97" idx="3"/>
            <a:endCxn id="53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532" idx="3"/>
            <a:endCxn id="9" idx="1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4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1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96DAC541-7B7A-43D3-8B79-37D633B846F1}">
                <asvg:svgBlip xmlns="" xmlns:asvg="http://schemas.microsoft.com/office/drawing/2016/SVG/main" r:embed="rId70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11" idx="1"/>
            <a:endCxn id="40" idx="1"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120412" y="1203438"/>
            <a:ext cx="6974080" cy="49644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/>
          <p:cNvCxnSpPr>
            <a:stCxn id="2" idx="0"/>
            <a:endCxn id="391" idx="2"/>
          </p:cNvCxnSpPr>
          <p:nvPr/>
        </p:nvCxnSpPr>
        <p:spPr>
          <a:xfrm flipV="1">
            <a:off x="6607452" y="518025"/>
            <a:ext cx="3838986" cy="685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64435" y="5423541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4721" y="5428863"/>
            <a:ext cx="1258017" cy="9477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46808" y="1820008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70922" y="1820009"/>
            <a:ext cx="1258017" cy="91665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6504" y="181728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2801414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a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500301" y="107126"/>
            <a:ext cx="10479496" cy="6657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3E9996A6-6D01-9B42-8D2D-8C63B84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01" y="10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2090191" y="568923"/>
            <a:ext cx="9822925" cy="61071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- Seoul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CE186AD3-07FF-D742-892C-DBD6C99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1" y="5689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2685568" y="1040306"/>
            <a:ext cx="3262656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2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3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1520828"/>
            <a:ext cx="7602714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197007" y="2497007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0298" y="2151392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215139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2800951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2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200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23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25431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797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5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2169227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2800951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279807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6019509" y="1040306"/>
            <a:ext cx="3807849" cy="557150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75" y="103970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9888050" y="1033619"/>
            <a:ext cx="1953082" cy="381579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8">
            <a:extLst>
              <a:ext uri="{FF2B5EF4-FFF2-40B4-BE49-F238E27FC236}">
                <a16:creationId xmlns:a16="http://schemas.microsoft.com/office/drawing/2014/main" id="{88C69878-A4A8-CE45-B624-0223CB16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05" y="103833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3" y="3314588"/>
            <a:ext cx="875535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33102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0">
            <a:extLst>
              <a:ext uri="{FF2B5EF4-FFF2-40B4-BE49-F238E27FC236}">
                <a16:creationId xmlns:a16="http://schemas.microsoft.com/office/drawing/2014/main" id="{D246DAA1-0260-E449-8CA2-92FF0101149D}"/>
              </a:ext>
            </a:extLst>
          </p:cNvPr>
          <p:cNvSpPr/>
          <p:nvPr/>
        </p:nvSpPr>
        <p:spPr>
          <a:xfrm>
            <a:off x="3278647" y="4070960"/>
            <a:ext cx="7602713" cy="250407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8510" y="3120479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09" y="31175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1820166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182128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4378" y="2503706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57669" y="2158091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33" y="2158091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09" y="2549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3123313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a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312172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3324260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336080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81331" y="5123790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365424" y="4382991"/>
            <a:ext cx="1258017" cy="10094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 endpoint c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30" y="51222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6201834" y="5803511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6125125" y="5457896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23" y="545789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34">
            <a:extLst>
              <a:ext uri="{FF2B5EF4-FFF2-40B4-BE49-F238E27FC236}">
                <a16:creationId xmlns:a16="http://schemas.microsoft.com/office/drawing/2014/main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24" y="43825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3" y="584966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4710219" y="5787999"/>
            <a:ext cx="1131782" cy="5437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4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4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4656823" y="4383042"/>
            <a:ext cx="1258017" cy="10067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438016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6075798" y="4380140"/>
            <a:ext cx="1342619" cy="6840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 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7" y="43772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6530" y="5125429"/>
            <a:ext cx="1756856" cy="124749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12384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037033" y="5805150"/>
            <a:ext cx="1476863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7960324" y="5459535"/>
            <a:ext cx="1631782" cy="84452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3" name="Graphic 18">
            <a:extLst>
              <a:ext uri="{FF2B5EF4-FFF2-40B4-BE49-F238E27FC236}">
                <a16:creationId xmlns:a16="http://schemas.microsoft.com/office/drawing/2014/main" id="{48605900-BDF1-E240-87D8-954ECFA4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88" y="5459535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4" y="58513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7913875" y="4380594"/>
            <a:ext cx="1756856" cy="68219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74" y="43790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8232301" y="4581541"/>
            <a:ext cx="1357150" cy="42290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endParaRPr lang="en-US" sz="10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71" y="461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9946964" y="4158861"/>
            <a:ext cx="864526" cy="65202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</a:p>
          <a:p>
            <a:pPr>
              <a:defRPr/>
            </a:pPr>
            <a:r>
              <a:rPr lang="en-US" altLang="ko-KR" sz="100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TGW c</a:t>
            </a:r>
            <a:endParaRPr lang="en-US" altLang="ko-KR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0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63" y="41544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88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30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1" y="181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6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22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7" name="Graphic 35">
            <a:extLst>
              <a:ext uri="{FF2B5EF4-FFF2-40B4-BE49-F238E27FC236}">
                <a16:creationId xmlns:a16="http://schemas.microsoft.com/office/drawing/2014/main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99" y="542707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1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72" y="11036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0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9785561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6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70847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Graphic 22">
            <a:extLst>
              <a:ext uri="{FF2B5EF4-FFF2-40B4-BE49-F238E27FC236}">
                <a16:creationId xmlns:a16="http://schemas.microsoft.com/office/drawing/2014/main" id="{F9FA696D-9078-0249-8655-918434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" y="57084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7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/>
        </p:blipFill>
        <p:spPr bwMode="auto">
          <a:xfrm flipH="1">
            <a:off x="521715" y="554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5" y="41768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701715" y="4536872"/>
            <a:ext cx="0" cy="100664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4">
            <a:extLst>
              <a:ext uri="{FF2B5EF4-FFF2-40B4-BE49-F238E27FC236}">
                <a16:creationId xmlns:a16="http://schemas.microsoft.com/office/drawing/2014/main" id="{2C20A410-6A05-8049-8DF4-A7A4612F5A71}"/>
              </a:ext>
            </a:extLst>
          </p:cNvPr>
          <p:cNvSpPr/>
          <p:nvPr/>
        </p:nvSpPr>
        <p:spPr>
          <a:xfrm>
            <a:off x="65374" y="5122204"/>
            <a:ext cx="1269041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1440" anchor="t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Graphic 7">
            <a:extLst>
              <a:ext uri="{FF2B5EF4-FFF2-40B4-BE49-F238E27FC236}">
                <a16:creationId xmlns:a16="http://schemas.microsoft.com/office/drawing/2014/main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49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32502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98" y="392024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102435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61" y="46444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7" idx="2"/>
            <a:endCxn id="268" idx="0"/>
          </p:cNvCxnSpPr>
          <p:nvPr/>
        </p:nvCxnSpPr>
        <p:spPr>
          <a:xfrm>
            <a:off x="2976961" y="3610281"/>
            <a:ext cx="637" cy="3099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00" y="10238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226609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0" idx="0"/>
            <a:endCxn id="268" idx="2"/>
          </p:cNvCxnSpPr>
          <p:nvPr/>
        </p:nvCxnSpPr>
        <p:spPr>
          <a:xfrm flipV="1">
            <a:off x="2976961" y="4280245"/>
            <a:ext cx="637" cy="364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588833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69" idx="3"/>
            <a:endCxn id="272" idx="1"/>
          </p:cNvCxnSpPr>
          <p:nvPr/>
        </p:nvCxnSpPr>
        <p:spPr>
          <a:xfrm flipV="1">
            <a:off x="1193436" y="1203866"/>
            <a:ext cx="416964" cy="4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1970400" y="1203866"/>
            <a:ext cx="719032" cy="94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33998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35840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32541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91" y="48374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19" y="466941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238" y="44283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2" y="2266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79" y="588539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6442215" y="392383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Graphic 31">
            <a:extLst>
              <a:ext uri="{FF2B5EF4-FFF2-40B4-BE49-F238E27FC236}">
                <a16:creationId xmlns:a16="http://schemas.microsoft.com/office/drawing/2014/main" id="{603AC1A7-F13D-E544-B764-B6F87F9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099208" y="39269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6444" y="1465937"/>
            <a:ext cx="536" cy="2320844"/>
          </a:xfrm>
          <a:prstGeom prst="bentConnector3">
            <a:avLst>
              <a:gd name="adj1" fmla="val 263457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246" y="5086443"/>
            <a:ext cx="2932" cy="2320844"/>
          </a:xfrm>
          <a:prstGeom prst="bentConnector3">
            <a:avLst>
              <a:gd name="adj1" fmla="val -569761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9351371" y="3720806"/>
            <a:ext cx="0" cy="89728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19" y="3026054"/>
            <a:ext cx="630942" cy="398562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8166" y="4498104"/>
            <a:ext cx="2310502" cy="39590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1970259" cy="144270"/>
          </a:xfrm>
          <a:prstGeom prst="bentConnector4">
            <a:avLst>
              <a:gd name="adj1" fmla="val 25797"/>
              <a:gd name="adj2" fmla="val 25845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77134" y="6065399"/>
            <a:ext cx="3298330" cy="145909"/>
          </a:xfrm>
          <a:prstGeom prst="bentConnector4">
            <a:avLst>
              <a:gd name="adj1" fmla="val 15549"/>
              <a:gd name="adj2" fmla="val 25667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1581" y="1332180"/>
            <a:ext cx="276538" cy="2145432"/>
          </a:xfrm>
          <a:prstGeom prst="bentConnector3">
            <a:avLst>
              <a:gd name="adj1" fmla="val -20666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352" y="670408"/>
            <a:ext cx="283237" cy="3475675"/>
          </a:xfrm>
          <a:prstGeom prst="bentConnector3">
            <a:avLst>
              <a:gd name="adj1" fmla="val -20177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628196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797" y="57458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9531371" y="4798087"/>
            <a:ext cx="1908426" cy="1127809"/>
          </a:xfrm>
          <a:prstGeom prst="bentConnector3">
            <a:avLst>
              <a:gd name="adj1" fmla="val 1060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11619797" y="6105896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/>
          <a:srcRect/>
          <a:stretch/>
        </p:blipFill>
        <p:spPr bwMode="auto">
          <a:xfrm>
            <a:off x="681104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567217" y="1204354"/>
            <a:ext cx="26621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7622566" y="2302091"/>
            <a:ext cx="334167" cy="1801748"/>
          </a:xfrm>
          <a:prstGeom prst="bentConnector3">
            <a:avLst>
              <a:gd name="adj1" fmla="val 68243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7622566" y="4103839"/>
            <a:ext cx="336822" cy="1499696"/>
          </a:xfrm>
          <a:prstGeom prst="bentConnector3">
            <a:avLst>
              <a:gd name="adj1" fmla="val 6809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 flipV="1">
            <a:off x="6407119" y="2295392"/>
            <a:ext cx="395096" cy="1808447"/>
          </a:xfrm>
          <a:prstGeom prst="bentConnector3">
            <a:avLst>
              <a:gd name="adj1" fmla="val -5785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H="1">
            <a:off x="6416223" y="4103839"/>
            <a:ext cx="385992" cy="1498057"/>
          </a:xfrm>
          <a:prstGeom prst="bentConnector3">
            <a:avLst>
              <a:gd name="adj1" fmla="val -5922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3329" y="3442478"/>
            <a:ext cx="489722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1391" y="4414137"/>
            <a:ext cx="733598" cy="47300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flipV="1">
            <a:off x="5459208" y="3579865"/>
            <a:ext cx="988211" cy="527060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>
            <a:off x="5459208" y="4106925"/>
            <a:ext cx="988211" cy="742486"/>
          </a:xfrm>
          <a:prstGeom prst="bentConnector3">
            <a:avLst>
              <a:gd name="adj1" fmla="val 53084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5279208" y="3614117"/>
            <a:ext cx="5483" cy="31280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5279208" y="4286925"/>
            <a:ext cx="5483" cy="55051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>
            <a:off x="7442566" y="2903165"/>
            <a:ext cx="0" cy="10206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7442566" y="4283839"/>
            <a:ext cx="4827" cy="156583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5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31">
            <a:extLst>
              <a:ext uri="{FF2B5EF4-FFF2-40B4-BE49-F238E27FC236}">
                <a16:creationId xmlns:a16="http://schemas.microsoft.com/office/drawing/2014/main" id="{7EE35D06-D915-564D-83F9-A742113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1620704" y="417313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927406" y="3303579"/>
            <a:ext cx="742852" cy="996257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97" y="5209832"/>
            <a:ext cx="360000" cy="36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1" y="158025"/>
            <a:ext cx="360000" cy="360000"/>
          </a:xfrm>
          <a:prstGeom prst="rect">
            <a:avLst/>
          </a:prstGeom>
        </p:spPr>
      </p:pic>
      <p:cxnSp>
        <p:nvCxnSpPr>
          <p:cNvPr id="14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11619797" y="5569832"/>
            <a:ext cx="0" cy="17606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59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5283" y="158025"/>
            <a:ext cx="360910" cy="360000"/>
          </a:xfrm>
          <a:prstGeom prst="rect">
            <a:avLst/>
          </a:prstGeom>
        </p:spPr>
      </p:pic>
      <p:pic>
        <p:nvPicPr>
          <p:cNvPr id="154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27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948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3255860"/>
            <a:ext cx="360000" cy="360000"/>
          </a:xfrm>
          <a:prstGeom prst="rect">
            <a:avLst/>
          </a:prstGeom>
        </p:spPr>
      </p:pic>
      <p:pic>
        <p:nvPicPr>
          <p:cNvPr id="158" name="Graphic 23">
            <a:extLst>
              <a:ext uri="{FF2B5EF4-FFF2-40B4-BE49-F238E27FC236}">
                <a16:creationId xmlns:a16="http://schemas.microsoft.com/office/drawing/2014/main" id="{F278EA87-1989-1E4D-A5DF-6B8BD126F5A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14432" y="4837437"/>
            <a:ext cx="360000" cy="360000"/>
          </a:xfrm>
          <a:prstGeom prst="rect">
            <a:avLst/>
          </a:prstGeom>
        </p:spPr>
      </p:pic>
      <p:cxnSp>
        <p:nvCxnSpPr>
          <p:cNvPr id="159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6" idx="3"/>
          </p:cNvCxnSpPr>
          <p:nvPr/>
        </p:nvCxnSpPr>
        <p:spPr>
          <a:xfrm>
            <a:off x="4174432" y="3435860"/>
            <a:ext cx="277258" cy="66797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4174432" y="4103839"/>
            <a:ext cx="277258" cy="9135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3157598" y="3435860"/>
            <a:ext cx="656834" cy="664385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157598" y="4100245"/>
            <a:ext cx="656834" cy="917192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raphic 7">
            <a:extLst>
              <a:ext uri="{FF2B5EF4-FFF2-40B4-BE49-F238E27FC236}">
                <a16:creationId xmlns:a16="http://schemas.microsoft.com/office/drawing/2014/main" id="{10D4C470-6AB7-A449-8BEE-F594CCFAF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/>
        </p:blipFill>
        <p:spPr bwMode="auto">
          <a:xfrm>
            <a:off x="1620704" y="51471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Graphic 7">
            <a:extLst>
              <a:ext uri="{FF2B5EF4-FFF2-40B4-BE49-F238E27FC236}">
                <a16:creationId xmlns:a16="http://schemas.microsoft.com/office/drawing/2014/main" id="{F4F086C4-408B-CB4A-B3E1-A9A0B49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rcRect/>
          <a:stretch/>
        </p:blipFill>
        <p:spPr bwMode="auto">
          <a:xfrm>
            <a:off x="1621228" y="56126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4"/>
            <a:ext cx="12700" cy="973975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</p:cNvCxnSpPr>
          <p:nvPr/>
        </p:nvCxnSpPr>
        <p:spPr>
          <a:xfrm rot="10800000">
            <a:off x="1620704" y="4353133"/>
            <a:ext cx="524" cy="1439494"/>
          </a:xfrm>
          <a:prstGeom prst="bentConnector3">
            <a:avLst>
              <a:gd name="adj1" fmla="val 41849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V="1">
            <a:off x="881715" y="4353133"/>
            <a:ext cx="738989" cy="373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827" y="621110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05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39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46" y="17889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2" idx="1"/>
          </p:cNvCxnSpPr>
          <p:nvPr/>
        </p:nvCxnSpPr>
        <p:spPr>
          <a:xfrm rot="10800000">
            <a:off x="1610400" y="1203867"/>
            <a:ext cx="4846" cy="765071"/>
          </a:xfrm>
          <a:prstGeom prst="bentConnector3">
            <a:avLst>
              <a:gd name="adj1" fmla="val 3910132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66" y="520568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4" idx="2"/>
          </p:cNvCxnSpPr>
          <p:nvPr/>
        </p:nvCxnSpPr>
        <p:spPr>
          <a:xfrm rot="16200000" flipH="1">
            <a:off x="11139526" y="5625624"/>
            <a:ext cx="360211" cy="240331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468241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75" idx="1"/>
          </p:cNvCxnSpPr>
          <p:nvPr/>
        </p:nvCxnSpPr>
        <p:spPr>
          <a:xfrm rot="10800000">
            <a:off x="1620704" y="4353133"/>
            <a:ext cx="12700" cy="509284"/>
          </a:xfrm>
          <a:prstGeom prst="bentConnector3">
            <a:avLst>
              <a:gd name="adj1" fmla="val 180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64384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04" y="221568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2" y="6313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61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8" idx="1"/>
          </p:cNvCxnSpPr>
          <p:nvPr/>
        </p:nvCxnSpPr>
        <p:spPr>
          <a:xfrm rot="10800000">
            <a:off x="1610400" y="1203867"/>
            <a:ext cx="10304" cy="1191823"/>
          </a:xfrm>
          <a:prstGeom prst="bentConnector3">
            <a:avLst>
              <a:gd name="adj1" fmla="val 189190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87" idx="1"/>
          </p:cNvCxnSpPr>
          <p:nvPr/>
        </p:nvCxnSpPr>
        <p:spPr>
          <a:xfrm rot="10800000">
            <a:off x="1610400" y="1203867"/>
            <a:ext cx="10304" cy="1619981"/>
          </a:xfrm>
          <a:prstGeom prst="bentConnector3">
            <a:avLst>
              <a:gd name="adj1" fmla="val 1891916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59035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9" y="62589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73" y="6211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1580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99" y="15584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Graphic 7">
            <a:extLst>
              <a:ext uri="{FF2B5EF4-FFF2-40B4-BE49-F238E27FC236}">
                <a16:creationId xmlns:a16="http://schemas.microsoft.com/office/drawing/2014/main" id="{6EE6AC38-C16D-9442-91D9-618414BA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4380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91" y="403213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05" y="158025"/>
            <a:ext cx="36090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626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131" y="36217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83" y="158025"/>
            <a:ext cx="36091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>
            <a:off x="6622215" y="3759865"/>
            <a:ext cx="5204" cy="16397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</p:cNvCxnSpPr>
          <p:nvPr/>
        </p:nvCxnSpPr>
        <p:spPr>
          <a:xfrm flipH="1" flipV="1">
            <a:off x="6622215" y="4283839"/>
            <a:ext cx="5204" cy="3855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632174" cy="2382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85" y="1454653"/>
            <a:ext cx="7572615" cy="5403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8" y="318052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/>
              <a:t>자산분석보고서</a:t>
            </a:r>
            <a:r>
              <a:rPr lang="en-US" altLang="ko-KR"/>
              <a:t>&gt;</a:t>
            </a:r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79956"/>
              </p:ext>
            </p:extLst>
          </p:nvPr>
        </p:nvGraphicFramePr>
        <p:xfrm>
          <a:off x="658585" y="35498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Worksheet" showAsIcon="1" r:id="rId6" imgW="914400" imgH="792360" progId="Excel.Sheet.12">
                  <p:embed/>
                </p:oleObj>
              </mc:Choice>
              <mc:Fallback>
                <p:oleObj name="Worksheet" showAsIcon="1" r:id="rId6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585" y="35498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8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목적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2" name="Picture 4" descr="&amp;#39;마이데이터로 맞춤형 의료서비스&amp;#39;…NDS, &amp;#39;라이프월릿&amp;#39; 앱 출시 : 네이트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0" y="1570160"/>
            <a:ext cx="5483227" cy="4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27" y="1570160"/>
            <a:ext cx="2467453" cy="438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/>
          <p:nvPr/>
        </p:nvPicPr>
        <p:blipFill>
          <a:blip r:embed="rId6"/>
          <a:stretch>
            <a:fillRect/>
          </a:stretch>
        </p:blipFill>
        <p:spPr>
          <a:xfrm>
            <a:off x="8541060" y="1504939"/>
            <a:ext cx="3284183" cy="4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5.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계획</a:t>
            </a:r>
            <a:r>
              <a:rPr lang="en-US" altLang="ko-KR" sz="2800" smtClean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1" y="0"/>
            <a:ext cx="4838123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42" y="197204"/>
            <a:ext cx="937041" cy="1072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542" y="1345495"/>
            <a:ext cx="5027341" cy="51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9" y="71437"/>
            <a:ext cx="4943475" cy="6715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523" y="1210706"/>
            <a:ext cx="6107181" cy="2110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523" y="3568000"/>
            <a:ext cx="6107181" cy="3077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523" y="198979"/>
            <a:ext cx="925995" cy="9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771" y="2737200"/>
            <a:ext cx="4737200" cy="1383600"/>
          </a:xfrm>
        </p:spPr>
        <p:txBody>
          <a:bodyPr/>
          <a:lstStyle/>
          <a:p>
            <a:pPr latinLnBrk="0"/>
            <a:r>
              <a:rPr lang="en-US" altLang="ko-KR" kern="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Q&amp;A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0DB05A-50E8-45DD-86EC-C5A1894C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-717" r="22714" b="-226"/>
          <a:stretch/>
        </p:blipFill>
        <p:spPr>
          <a:xfrm>
            <a:off x="6590514" y="1218102"/>
            <a:ext cx="4147456" cy="46593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83" y="5877463"/>
            <a:ext cx="1341689" cy="510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67591-E4AD-4008-9BF1-F5230EFB0F33}"/>
              </a:ext>
            </a:extLst>
          </p:cNvPr>
          <p:cNvSpPr/>
          <p:nvPr/>
        </p:nvSpPr>
        <p:spPr>
          <a:xfrm>
            <a:off x="1064833" y="4927600"/>
            <a:ext cx="5389609" cy="9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8BCBE-F6A5-4B53-8EB8-E8652F8B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77147"/>
            <a:ext cx="5078186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2.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구성원</a:t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41FE2-9382-4E89-A134-E9709EFF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03" y="1198232"/>
            <a:ext cx="6915341" cy="5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WBS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3.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>
            <a:off x="-34" y="0"/>
            <a:ext cx="12192027" cy="4572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CC91D8-12C7-4FC0-98F6-D331D29F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WBS </a:t>
            </a: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/>
            </a:r>
            <a:br>
              <a:rPr lang="ko-KR" altLang="en-US" sz="28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100" y="1133748"/>
            <a:ext cx="9145757" cy="5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99999" y="3138900"/>
            <a:ext cx="534412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5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작업내용</a:t>
            </a:r>
            <a:endParaRPr sz="55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800000" y="1346800"/>
            <a:ext cx="4064000" cy="186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4.</a:t>
            </a:r>
            <a:endParaRPr sz="8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10613220" y="1083615"/>
            <a:ext cx="155200" cy="155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10832228" y="1083615"/>
            <a:ext cx="155200" cy="15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1051236" y="1083615"/>
            <a:ext cx="155200" cy="15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3" name="Google Shape;503;p37"/>
          <p:cNvGrpSpPr/>
          <p:nvPr/>
        </p:nvGrpSpPr>
        <p:grpSpPr>
          <a:xfrm>
            <a:off x="5594616" y="1083642"/>
            <a:ext cx="5784691" cy="5055348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rgbClr val="C1E3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5B48B-6E7E-4FE7-B506-F6EE5158F7BD}"/>
              </a:ext>
            </a:extLst>
          </p:cNvPr>
          <p:cNvSpPr txBox="1"/>
          <p:nvPr/>
        </p:nvSpPr>
        <p:spPr>
          <a:xfrm>
            <a:off x="799999" y="4261300"/>
            <a:ext cx="22398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</a:t>
            </a:r>
            <a:endParaRPr lang="en-US" altLang="ko-KR" sz="2300" dirty="0">
              <a:solidFill>
                <a:srgbClr val="2F4A8A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300" dirty="0">
                <a:solidFill>
                  <a:srgbClr val="2F4A8A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인프라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157DD3AD-31C5-446C-BF0C-780D02EB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83" y="6203558"/>
            <a:ext cx="1341689" cy="5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3839</Words>
  <Application>Microsoft Office PowerPoint</Application>
  <PresentationFormat>와이드스크린</PresentationFormat>
  <Paragraphs>888</Paragraphs>
  <Slides>45</Slides>
  <Notes>45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Alata</vt:lpstr>
      <vt:lpstr>Anaheim</vt:lpstr>
      <vt:lpstr>Montserrat</vt:lpstr>
      <vt:lpstr>Roboto Condensed Light</vt:lpstr>
      <vt:lpstr>Source Sans Pro</vt:lpstr>
      <vt:lpstr>넥슨Lv1고딕 OTF Bold</vt:lpstr>
      <vt:lpstr>맑은 고딕</vt:lpstr>
      <vt:lpstr>뫼비우스 Bold</vt:lpstr>
      <vt:lpstr>뫼비우스 Regular</vt:lpstr>
      <vt:lpstr>Arial</vt:lpstr>
      <vt:lpstr>Consolas</vt:lpstr>
      <vt:lpstr>Office 테마</vt:lpstr>
      <vt:lpstr>Healthcare Center Website by Slidesgo</vt:lpstr>
      <vt:lpstr>Worksheet</vt:lpstr>
      <vt:lpstr>PowerPoint 프레젠테이션</vt:lpstr>
      <vt:lpstr>PowerPoint 프레젠테이션</vt:lpstr>
      <vt:lpstr>프로젝트 목적</vt:lpstr>
      <vt:lpstr>1. 프로젝트 목적  </vt:lpstr>
      <vt:lpstr>프로젝트 구성원</vt:lpstr>
      <vt:lpstr>2. 프로젝트 구성원 </vt:lpstr>
      <vt:lpstr>프로젝트 WBS</vt:lpstr>
      <vt:lpstr>3. 프로젝트 WBS   </vt:lpstr>
      <vt:lpstr>작업내용</vt:lpstr>
      <vt:lpstr>4. 작업내용 -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작업내용 - 인프라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클라우드 서비스 모니터링 대상 주제 선정</vt:lpstr>
      <vt:lpstr>CloudWatch 구성화면(예시)</vt:lpstr>
      <vt:lpstr>PowerPoint 프레젠테이션</vt:lpstr>
      <vt:lpstr>Inspector &amp; Security Hub</vt:lpstr>
      <vt:lpstr>PowerPoint 프레젠테이션</vt:lpstr>
      <vt:lpstr>PowerPoint 프레젠테이션</vt:lpstr>
      <vt:lpstr>PowerPoint 프레젠테이션</vt:lpstr>
      <vt:lpstr>PowerPoint 프레젠테이션</vt:lpstr>
      <vt:lpstr>향후 계획</vt:lpstr>
      <vt:lpstr>5. 향후 계획   </vt:lpstr>
      <vt:lpstr>PowerPoint 프레젠테이션</vt:lpstr>
      <vt:lpstr>PowerPoint 프레젠테이션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user</dc:creator>
  <cp:lastModifiedBy>user</cp:lastModifiedBy>
  <cp:revision>115</cp:revision>
  <dcterms:created xsi:type="dcterms:W3CDTF">2021-11-18T06:31:21Z</dcterms:created>
  <dcterms:modified xsi:type="dcterms:W3CDTF">2021-11-20T05:15:40Z</dcterms:modified>
</cp:coreProperties>
</file>